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9"/>
  </p:notesMasterIdLst>
  <p:handoutMasterIdLst>
    <p:handoutMasterId r:id="rId70"/>
  </p:handoutMasterIdLst>
  <p:sldIdLst>
    <p:sldId id="256" r:id="rId6"/>
    <p:sldId id="257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3" r:id="rId35"/>
    <p:sldId id="292" r:id="rId36"/>
    <p:sldId id="294" r:id="rId37"/>
    <p:sldId id="296" r:id="rId38"/>
    <p:sldId id="299" r:id="rId39"/>
    <p:sldId id="298" r:id="rId40"/>
    <p:sldId id="300" r:id="rId41"/>
    <p:sldId id="301" r:id="rId42"/>
    <p:sldId id="302" r:id="rId43"/>
    <p:sldId id="327" r:id="rId44"/>
    <p:sldId id="328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6" r:id="rId55"/>
    <p:sldId id="291" r:id="rId56"/>
    <p:sldId id="325" r:id="rId57"/>
    <p:sldId id="326" r:id="rId58"/>
    <p:sldId id="324" r:id="rId59"/>
    <p:sldId id="313" r:id="rId60"/>
    <p:sldId id="314" r:id="rId61"/>
    <p:sldId id="315" r:id="rId62"/>
    <p:sldId id="317" r:id="rId63"/>
    <p:sldId id="318" r:id="rId64"/>
    <p:sldId id="320" r:id="rId65"/>
    <p:sldId id="321" r:id="rId66"/>
    <p:sldId id="322" r:id="rId67"/>
    <p:sldId id="323" r:id="rId68"/>
  </p:sldIdLst>
  <p:sldSz cx="9144000" cy="6858000" type="screen4x3"/>
  <p:notesSz cx="6858000" cy="9956800"/>
  <p:defaultTextStyle>
    <a:defPPr>
      <a:defRPr lang="pt-PT"/>
    </a:defPPr>
    <a:lvl1pPr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0F0F"/>
    <a:srgbClr val="BDBB5F"/>
    <a:srgbClr val="CCCC00"/>
    <a:srgbClr val="669900"/>
    <a:srgbClr val="99CC00"/>
    <a:srgbClr val="1A3A6E"/>
    <a:srgbClr val="CC3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94510" autoAdjust="0"/>
  </p:normalViewPr>
  <p:slideViewPr>
    <p:cSldViewPr>
      <p:cViewPr varScale="1">
        <p:scale>
          <a:sx n="83" d="100"/>
          <a:sy n="83" d="100"/>
        </p:scale>
        <p:origin x="-155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54" y="-102"/>
      </p:cViewPr>
      <p:guideLst>
        <p:guide orient="horz" pos="313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6738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56738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3D9240F-3A4B-4070-85B7-4CDD5974571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46125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9163"/>
            <a:ext cx="54864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6738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56738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0FD6716-4D74-4642-80E5-2DDCB585576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3B03B-A51F-4087-AA0B-9D5E43A80634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10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11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12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13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14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15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16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17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18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19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20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21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22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23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24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25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26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27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28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29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30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31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32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33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34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35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36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37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38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39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40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41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42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43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44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45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46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47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48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49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50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51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52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53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54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55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56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57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58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59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6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60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61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62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63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7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8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9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78400" cy="37338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468313" y="765175"/>
            <a:ext cx="215900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757240" y="765175"/>
            <a:ext cx="287337" cy="215900"/>
          </a:xfrm>
          <a:prstGeom prst="rect">
            <a:avLst/>
          </a:prstGeom>
          <a:solidFill>
            <a:srgbClr val="CC30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1116015" y="765175"/>
            <a:ext cx="865187" cy="2159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052638" y="765175"/>
            <a:ext cx="576262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828677" y="909639"/>
            <a:ext cx="576263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pic>
        <p:nvPicPr>
          <p:cNvPr id="8" name="Picture 7" descr="logo_INE_RODAPE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11560" y="6381328"/>
            <a:ext cx="2971806" cy="306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://id.igeo.pt/so/SU/VectorStatisticalUnit" TargetMode="Externa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hyperlink" Target="http://id.igeo.pt/so/AU/AdministrativeUnit/caop_010101/2010" TargetMode="External"/><Relationship Id="rId10" Type="http://schemas.openxmlformats.org/officeDocument/2006/relationships/image" Target="../media/image59.png"/><Relationship Id="rId4" Type="http://schemas.openxmlformats.org/officeDocument/2006/relationships/hyperlink" Target="http://id.igeo.pt/so/GN/NamedPlace/topon200k_1/2010" TargetMode="External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ramon/nomenclatures/index.cfm?TargetUrl=LST_NOM_DTL&amp;StrNom=COD_1998&amp;StrLanguageCode=EN&amp;IntPcKey=&amp;StrLayoutCode=HIERARCHIC&amp;IntCurrentPage=1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.who.int/classifications/icd10/browse/2010/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di-community.eu/projects/hale/fil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egisto.igeo.pt/codelist/AggregationUnitValue/NUTSIII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.epsilon-italia.it/eenvplus_new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95515" y="4532984"/>
            <a:ext cx="6696075" cy="4794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PT" sz="2800" dirty="0" smtClean="0"/>
              <a:t>DMSI/GEO</a:t>
            </a:r>
            <a:endParaRPr lang="pt-PT" sz="3000" dirty="0" smtClean="0">
              <a:latin typeface="Humnst777 BT" pitchFamily="34" charset="0"/>
            </a:endParaRPr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2305050" y="5156871"/>
            <a:ext cx="215900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2593975" y="5156871"/>
            <a:ext cx="287338" cy="215900"/>
          </a:xfrm>
          <a:prstGeom prst="rect">
            <a:avLst/>
          </a:prstGeom>
          <a:solidFill>
            <a:srgbClr val="CC30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2952750" y="5156871"/>
            <a:ext cx="865188" cy="2159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3889377" y="5156871"/>
            <a:ext cx="576263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5" name="Rectangle 33"/>
          <p:cNvSpPr>
            <a:spLocks noChangeArrowheads="1"/>
          </p:cNvSpPr>
          <p:nvPr/>
        </p:nvSpPr>
        <p:spPr bwMode="auto">
          <a:xfrm>
            <a:off x="2665413" y="5301333"/>
            <a:ext cx="576262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6" name="Text Box 44"/>
          <p:cNvSpPr txBox="1">
            <a:spLocks noChangeArrowheads="1"/>
          </p:cNvSpPr>
          <p:nvPr/>
        </p:nvSpPr>
        <p:spPr bwMode="auto">
          <a:xfrm flipV="1">
            <a:off x="684215" y="2378746"/>
            <a:ext cx="504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2057" name="Text Box 45"/>
          <p:cNvSpPr txBox="1">
            <a:spLocks noChangeArrowheads="1"/>
          </p:cNvSpPr>
          <p:nvPr/>
        </p:nvSpPr>
        <p:spPr bwMode="auto">
          <a:xfrm>
            <a:off x="4392613" y="5034633"/>
            <a:ext cx="3059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dirty="0">
                <a:solidFill>
                  <a:schemeClr val="tx1"/>
                </a:solidFill>
                <a:latin typeface="Humnst777 BT" pitchFamily="34" charset="0"/>
              </a:rPr>
              <a:t>  </a:t>
            </a:r>
            <a:r>
              <a:rPr lang="pt-PT" sz="2000" dirty="0" smtClean="0">
                <a:solidFill>
                  <a:schemeClr val="tx1"/>
                </a:solidFill>
                <a:latin typeface="Humnst777 BT" pitchFamily="34" charset="0"/>
              </a:rPr>
              <a:t>(05-07-2016)</a:t>
            </a:r>
            <a:endParaRPr lang="pt-PT" sz="2000" dirty="0">
              <a:solidFill>
                <a:schemeClr val="tx1"/>
              </a:solidFill>
              <a:latin typeface="Humnst777 BT" pitchFamily="34" charset="0"/>
            </a:endParaRPr>
          </a:p>
        </p:txBody>
      </p:sp>
      <p:sp>
        <p:nvSpPr>
          <p:cNvPr id="2058" name="Text Box 58"/>
          <p:cNvSpPr txBox="1">
            <a:spLocks noChangeArrowheads="1"/>
          </p:cNvSpPr>
          <p:nvPr/>
        </p:nvSpPr>
        <p:spPr bwMode="auto">
          <a:xfrm flipV="1">
            <a:off x="8027988" y="6237289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2059" name="Rectangle 60"/>
          <p:cNvSpPr>
            <a:spLocks noChangeArrowheads="1"/>
          </p:cNvSpPr>
          <p:nvPr/>
        </p:nvSpPr>
        <p:spPr bwMode="auto">
          <a:xfrm>
            <a:off x="1116013" y="2451769"/>
            <a:ext cx="741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PT" sz="4400" b="1" dirty="0" smtClean="0">
                <a:solidFill>
                  <a:schemeClr val="bg2"/>
                </a:solidFill>
                <a:latin typeface="Humnst777 BT" pitchFamily="34" charset="0"/>
              </a:rPr>
              <a:t>Harmonização de </a:t>
            </a:r>
            <a:r>
              <a:rPr lang="pt-PT" sz="4400" b="1" dirty="0" err="1" smtClean="0">
                <a:solidFill>
                  <a:schemeClr val="bg2"/>
                </a:solidFill>
                <a:latin typeface="Humnst777 BT" pitchFamily="34" charset="0"/>
              </a:rPr>
              <a:t>CDG’s</a:t>
            </a:r>
            <a:r>
              <a:rPr lang="pt-PT" sz="4400" b="1" dirty="0" smtClean="0">
                <a:solidFill>
                  <a:schemeClr val="bg2"/>
                </a:solidFill>
                <a:latin typeface="Humnst777 BT" pitchFamily="34" charset="0"/>
              </a:rPr>
              <a:t> com </a:t>
            </a:r>
            <a:r>
              <a:rPr lang="pt-PT" sz="4400" b="1" dirty="0" err="1" smtClean="0">
                <a:solidFill>
                  <a:schemeClr val="bg2"/>
                </a:solidFill>
                <a:latin typeface="Humnst777 BT" pitchFamily="34" charset="0"/>
              </a:rPr>
              <a:t>Hale</a:t>
            </a:r>
            <a:endParaRPr lang="pt-PT" sz="4400" b="1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060" name="Rectangle 61"/>
          <p:cNvSpPr>
            <a:spLocks noChangeArrowheads="1"/>
          </p:cNvSpPr>
          <p:nvPr/>
        </p:nvSpPr>
        <p:spPr bwMode="auto">
          <a:xfrm>
            <a:off x="6804025" y="3783683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PT" sz="2000">
                <a:solidFill>
                  <a:srgbClr val="CC301F"/>
                </a:solidFill>
                <a:latin typeface="Arial" charset="0"/>
              </a:rPr>
              <a:t>«</a:t>
            </a:r>
          </a:p>
        </p:txBody>
      </p:sp>
      <p:sp>
        <p:nvSpPr>
          <p:cNvPr id="2064" name="Rectangle 91"/>
          <p:cNvSpPr>
            <a:spLocks noChangeArrowheads="1"/>
          </p:cNvSpPr>
          <p:nvPr/>
        </p:nvSpPr>
        <p:spPr bwMode="auto">
          <a:xfrm>
            <a:off x="1" y="-279230"/>
            <a:ext cx="18473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16" name="Picture 15" descr="logo_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5"/>
            <a:ext cx="3112624" cy="1008219"/>
          </a:xfrm>
          <a:prstGeom prst="rect">
            <a:avLst/>
          </a:prstGeom>
        </p:spPr>
      </p:pic>
      <p:sp>
        <p:nvSpPr>
          <p:cNvPr id="18" name="Line 54"/>
          <p:cNvSpPr>
            <a:spLocks noChangeShapeType="1"/>
          </p:cNvSpPr>
          <p:nvPr/>
        </p:nvSpPr>
        <p:spPr bwMode="auto">
          <a:xfrm flipH="1">
            <a:off x="3924300" y="1052513"/>
            <a:ext cx="4895850" cy="0"/>
          </a:xfrm>
          <a:prstGeom prst="line">
            <a:avLst/>
          </a:prstGeom>
          <a:noFill/>
          <a:ln w="9525">
            <a:solidFill>
              <a:srgbClr val="CC3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2" y="2564904"/>
            <a:ext cx="3381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8"/>
            <a:ext cx="79942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Várias formas de invocar a funcionalidade</a:t>
            </a:r>
            <a:endParaRPr lang="pt-PT" sz="2400" dirty="0">
              <a:solidFill>
                <a:schemeClr val="tx1"/>
              </a:solidFill>
              <a:latin typeface="Humnst777 BT" pitchFamily="34" charset="0"/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Schema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1.Importar </a:t>
            </a:r>
            <a:r>
              <a:rPr lang="pt-PT" sz="500" dirty="0" err="1" smtClean="0">
                <a:solidFill>
                  <a:srgbClr val="FFFFFF"/>
                </a:solidFill>
              </a:rPr>
              <a:t>Source</a:t>
            </a:r>
            <a:r>
              <a:rPr lang="pt-PT" sz="500" dirty="0" smtClean="0">
                <a:solidFill>
                  <a:srgbClr val="FFFFFF"/>
                </a:solidFill>
              </a:rPr>
              <a:t>/</a:t>
            </a:r>
            <a:r>
              <a:rPr lang="pt-PT" sz="500" dirty="0" err="1" smtClean="0">
                <a:solidFill>
                  <a:srgbClr val="FFFFFF"/>
                </a:solidFill>
              </a:rPr>
              <a:t>TargetSchemas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70" y="2564904"/>
            <a:ext cx="429718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7-Point Star 21"/>
          <p:cNvSpPr/>
          <p:nvPr/>
        </p:nvSpPr>
        <p:spPr bwMode="auto">
          <a:xfrm>
            <a:off x="6444208" y="2996952"/>
            <a:ext cx="216024" cy="1821120"/>
          </a:xfrm>
          <a:prstGeom prst="star7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444208" y="2996952"/>
            <a:ext cx="28803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83568" y="3861048"/>
            <a:ext cx="216024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4572000" y="3645024"/>
            <a:ext cx="1296144" cy="2880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7847856" y="3068960"/>
            <a:ext cx="1296144" cy="2880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7"/>
            <a:ext cx="799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</a:t>
            </a:r>
            <a:r>
              <a:rPr lang="pt-PT" sz="2400" b="1" dirty="0">
                <a:solidFill>
                  <a:schemeClr val="tx1"/>
                </a:solidFill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</a:rPr>
              <a:t>importar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endParaRPr lang="pt-PT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Schema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1.Importar </a:t>
            </a:r>
            <a:r>
              <a:rPr lang="pt-PT" sz="500" dirty="0" err="1" smtClean="0">
                <a:solidFill>
                  <a:srgbClr val="FFFFFF"/>
                </a:solidFill>
              </a:rPr>
              <a:t>Source</a:t>
            </a:r>
            <a:r>
              <a:rPr lang="pt-PT" sz="500" dirty="0" smtClean="0">
                <a:solidFill>
                  <a:srgbClr val="FFFFFF"/>
                </a:solidFill>
              </a:rPr>
              <a:t>/</a:t>
            </a:r>
            <a:r>
              <a:rPr lang="pt-PT" sz="500" dirty="0" err="1" smtClean="0">
                <a:solidFill>
                  <a:srgbClr val="FFFFFF"/>
                </a:solidFill>
              </a:rPr>
              <a:t>TargetSchemas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3384376" cy="29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4" descr="Resultado de imagem para Tip imag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6" descr="Resultado de imagem para Tip imag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31" name="Group 30"/>
          <p:cNvGrpSpPr/>
          <p:nvPr/>
        </p:nvGrpSpPr>
        <p:grpSpPr>
          <a:xfrm>
            <a:off x="5436096" y="2060849"/>
            <a:ext cx="3096344" cy="1409209"/>
            <a:chOff x="5436096" y="2060848"/>
            <a:chExt cx="3096344" cy="1409209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4328" y="2492896"/>
              <a:ext cx="1008112" cy="97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5436096" y="2060848"/>
              <a:ext cx="288032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CC0000"/>
                </a:buClr>
                <a:buFont typeface="Wingdings" pitchFamily="2" charset="2"/>
                <a:buChar char="§"/>
              </a:pPr>
              <a:r>
                <a:rPr lang="pt-PT" sz="2400" dirty="0">
                  <a:solidFill>
                    <a:schemeClr val="tx1"/>
                  </a:solidFill>
                </a:rPr>
                <a:t> </a:t>
              </a:r>
              <a:r>
                <a:rPr lang="pt-PT" sz="2400" b="1" dirty="0">
                  <a:solidFill>
                    <a:schemeClr val="tx1"/>
                  </a:solidFill>
                </a:rPr>
                <a:t> </a:t>
              </a:r>
              <a:r>
                <a:rPr lang="pt-PT" sz="2400" b="1" dirty="0" smtClean="0">
                  <a:solidFill>
                    <a:schemeClr val="tx1"/>
                  </a:solidFill>
                </a:rPr>
                <a:t>Cuidado com os caracteres </a:t>
              </a:r>
              <a:r>
                <a:rPr lang="pt-PT" sz="2400" b="1" i="1" dirty="0" smtClean="0">
                  <a:solidFill>
                    <a:schemeClr val="tx1"/>
                  </a:solidFill>
                </a:rPr>
                <a:t>PT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 bwMode="auto">
          <a:xfrm flipV="1">
            <a:off x="2051720" y="4653136"/>
            <a:ext cx="576064" cy="10801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3456384" cy="302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7"/>
            <a:ext cx="799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</a:t>
            </a:r>
            <a:r>
              <a:rPr lang="pt-PT" sz="2400" b="1" dirty="0">
                <a:solidFill>
                  <a:schemeClr val="tx1"/>
                </a:solidFill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</a:rPr>
              <a:t>importar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</a:rPr>
              <a:t>- Simbologia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Schema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1.Importar </a:t>
            </a:r>
            <a:r>
              <a:rPr lang="pt-PT" sz="500" dirty="0" err="1" smtClean="0">
                <a:solidFill>
                  <a:srgbClr val="FFFFFF"/>
                </a:solidFill>
              </a:rPr>
              <a:t>Source</a:t>
            </a:r>
            <a:r>
              <a:rPr lang="pt-PT" sz="500" dirty="0" smtClean="0">
                <a:solidFill>
                  <a:srgbClr val="FFFFFF"/>
                </a:solidFill>
              </a:rPr>
              <a:t>/</a:t>
            </a:r>
            <a:r>
              <a:rPr lang="pt-PT" sz="500" dirty="0" err="1" smtClean="0">
                <a:solidFill>
                  <a:srgbClr val="FFFFFF"/>
                </a:solidFill>
              </a:rPr>
              <a:t>TargetSchemas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" name="AutoShape 4" descr="Resultado de imagem para Tip imag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" name="AutoShape 6" descr="Resultado de imagem para Tip image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456686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ounded Rectangular Callout 28"/>
          <p:cNvSpPr/>
          <p:nvPr/>
        </p:nvSpPr>
        <p:spPr bwMode="auto">
          <a:xfrm>
            <a:off x="827584" y="3356994"/>
            <a:ext cx="1080120" cy="340519"/>
          </a:xfrm>
          <a:prstGeom prst="wedgeRoundRectCallout">
            <a:avLst>
              <a:gd name="adj1" fmla="val 125749"/>
              <a:gd name="adj2" fmla="val 92337"/>
              <a:gd name="adj3" fmla="val 16667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err="1" smtClean="0">
                <a:solidFill>
                  <a:schemeClr val="bg1"/>
                </a:solidFill>
              </a:rPr>
              <a:t>String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827584" y="4221090"/>
            <a:ext cx="1080120" cy="340519"/>
          </a:xfrm>
          <a:prstGeom prst="wedgeRoundRectCallout">
            <a:avLst>
              <a:gd name="adj1" fmla="val 127317"/>
              <a:gd name="adj2" fmla="val 78295"/>
              <a:gd name="adj3" fmla="val 16667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solidFill>
                  <a:schemeClr val="bg1"/>
                </a:solidFill>
              </a:rPr>
              <a:t>Numérico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827584" y="5085186"/>
            <a:ext cx="1368152" cy="340519"/>
          </a:xfrm>
          <a:prstGeom prst="wedgeRoundRectCallout">
            <a:avLst>
              <a:gd name="adj1" fmla="val 86267"/>
              <a:gd name="adj2" fmla="val 103305"/>
              <a:gd name="adj3" fmla="val 16667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solidFill>
                  <a:schemeClr val="bg1"/>
                </a:solidFill>
              </a:rPr>
              <a:t>Geometria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1752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6"/>
            <a:ext cx="79942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i="1" dirty="0" smtClean="0">
                <a:solidFill>
                  <a:schemeClr val="tx1"/>
                </a:solidFill>
              </a:rPr>
              <a:t>Target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Define a estrutura para a qual desejamos transformar os dados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Schemas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definidos nas </a:t>
            </a:r>
            <a:r>
              <a:rPr lang="pt-PT" sz="2400" b="1" i="1" dirty="0" smtClean="0">
                <a:solidFill>
                  <a:schemeClr val="tx1"/>
                </a:solidFill>
                <a:latin typeface="Humnst777 BT" pitchFamily="34" charset="0"/>
              </a:rPr>
              <a:t>Data </a:t>
            </a:r>
            <a:r>
              <a:rPr lang="pt-PT" sz="2400" b="1" i="1" dirty="0" err="1" smtClean="0">
                <a:solidFill>
                  <a:schemeClr val="tx1"/>
                </a:solidFill>
                <a:latin typeface="Humnst777 BT" pitchFamily="34" charset="0"/>
              </a:rPr>
              <a:t>Specifications</a:t>
            </a:r>
            <a:r>
              <a:rPr lang="pt-PT" sz="2400" b="1" i="1" dirty="0" smtClean="0">
                <a:solidFill>
                  <a:schemeClr val="tx1"/>
                </a:solidFill>
                <a:latin typeface="Humnst777 BT" pitchFamily="34" charset="0"/>
              </a:rPr>
              <a:t> Inspire</a:t>
            </a:r>
            <a:endParaRPr lang="pt-PT" sz="2400" b="1" i="1" dirty="0">
              <a:solidFill>
                <a:schemeClr val="tx1"/>
              </a:solidFill>
              <a:latin typeface="Humnst777 BT" pitchFamily="34" charset="0"/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target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Schema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1.Importar </a:t>
            </a:r>
            <a:r>
              <a:rPr lang="pt-PT" sz="500" dirty="0" err="1" smtClean="0">
                <a:solidFill>
                  <a:srgbClr val="FFFFFF"/>
                </a:solidFill>
              </a:rPr>
              <a:t>Source</a:t>
            </a:r>
            <a:r>
              <a:rPr lang="pt-PT" sz="500" dirty="0" smtClean="0">
                <a:solidFill>
                  <a:srgbClr val="FFFFFF"/>
                </a:solidFill>
              </a:rPr>
              <a:t>/</a:t>
            </a:r>
            <a:r>
              <a:rPr lang="pt-PT" sz="500" dirty="0" err="1" smtClean="0">
                <a:solidFill>
                  <a:srgbClr val="FFFFFF"/>
                </a:solidFill>
              </a:rPr>
              <a:t>TargetSchemas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4392488" cy="334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4" y="3573017"/>
            <a:ext cx="3057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7-Point Star 22"/>
          <p:cNvSpPr/>
          <p:nvPr/>
        </p:nvSpPr>
        <p:spPr bwMode="auto">
          <a:xfrm>
            <a:off x="6444208" y="2996952"/>
            <a:ext cx="216024" cy="1821120"/>
          </a:xfrm>
          <a:prstGeom prst="star7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9552" y="4365104"/>
            <a:ext cx="216024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516216" y="4077072"/>
            <a:ext cx="216024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4427984" y="4365104"/>
            <a:ext cx="1296144" cy="2880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7847856" y="4365104"/>
            <a:ext cx="1296144" cy="2880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8"/>
            <a:ext cx="79942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dirty="0" smtClean="0">
                <a:solidFill>
                  <a:schemeClr val="tx1"/>
                </a:solidFill>
              </a:rPr>
              <a:t>Target </a:t>
            </a:r>
            <a:r>
              <a:rPr lang="pt-PT" sz="2400" b="1" dirty="0" err="1" smtClean="0">
                <a:solidFill>
                  <a:schemeClr val="tx1"/>
                </a:solidFill>
              </a:rPr>
              <a:t>Schema</a:t>
            </a:r>
            <a:endParaRPr lang="pt-PT" sz="2400" b="1" dirty="0" smtClean="0">
              <a:solidFill>
                <a:schemeClr val="tx1"/>
              </a:solidFill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Várias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fontes,semelhante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, ao </a:t>
            </a:r>
            <a:r>
              <a:rPr lang="pt-PT" sz="2400" b="1" i="1" dirty="0" err="1" smtClean="0">
                <a:solidFill>
                  <a:schemeClr val="tx1"/>
                </a:solidFill>
                <a:latin typeface="Humnst777 BT" pitchFamily="34" charset="0"/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  <a:latin typeface="Humnst777 BT" pitchFamily="34" charset="0"/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  <a:latin typeface="Humnst777 BT" pitchFamily="34" charset="0"/>
              </a:rPr>
              <a:t>Schema</a:t>
            </a:r>
            <a:r>
              <a:rPr lang="pt-PT" sz="2400" b="1" i="1" dirty="0" smtClean="0">
                <a:solidFill>
                  <a:schemeClr val="tx1"/>
                </a:solidFill>
                <a:latin typeface="Humnst777 BT" pitchFamily="34" charset="0"/>
              </a:rPr>
              <a:t> 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(File,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Url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,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From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Preset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, WFS, BD)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Target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Schema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1.Importar </a:t>
            </a:r>
            <a:r>
              <a:rPr lang="pt-PT" sz="500" dirty="0" err="1" smtClean="0">
                <a:solidFill>
                  <a:srgbClr val="FFFFFF"/>
                </a:solidFill>
              </a:rPr>
              <a:t>Source</a:t>
            </a:r>
            <a:r>
              <a:rPr lang="pt-PT" sz="500" dirty="0" smtClean="0">
                <a:solidFill>
                  <a:srgbClr val="FFFFFF"/>
                </a:solidFill>
              </a:rPr>
              <a:t>/</a:t>
            </a:r>
            <a:r>
              <a:rPr lang="pt-PT" sz="500" dirty="0" err="1" smtClean="0">
                <a:solidFill>
                  <a:srgbClr val="FFFFFF"/>
                </a:solidFill>
              </a:rPr>
              <a:t>TargetSchemas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3" name="7-Point Star 22"/>
          <p:cNvSpPr/>
          <p:nvPr/>
        </p:nvSpPr>
        <p:spPr bwMode="auto">
          <a:xfrm>
            <a:off x="6444208" y="2996952"/>
            <a:ext cx="216024" cy="1821120"/>
          </a:xfrm>
          <a:prstGeom prst="star7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2647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10" y="2780928"/>
            <a:ext cx="318811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3059832" y="3861048"/>
            <a:ext cx="1296144" cy="2880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6948264" y="3717032"/>
            <a:ext cx="1296144" cy="2880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2915816" y="2492896"/>
            <a:ext cx="3672408" cy="4365104"/>
            <a:chOff x="2483768" y="2492896"/>
            <a:chExt cx="3672408" cy="4365104"/>
          </a:xfrm>
        </p:grpSpPr>
        <p:pic>
          <p:nvPicPr>
            <p:cNvPr id="4915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2786789"/>
              <a:ext cx="3402310" cy="4071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8064" y="2492896"/>
              <a:ext cx="1008112" cy="97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27" name="Straight Arrow Connector 26"/>
          <p:cNvCxnSpPr/>
          <p:nvPr/>
        </p:nvCxnSpPr>
        <p:spPr bwMode="auto">
          <a:xfrm flipH="1">
            <a:off x="3563888" y="2852936"/>
            <a:ext cx="1296144" cy="2880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7"/>
            <a:ext cx="799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i="1" dirty="0" smtClean="0">
                <a:solidFill>
                  <a:schemeClr val="tx1"/>
                </a:solidFill>
              </a:rPr>
              <a:t>Target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endParaRPr lang="pt-PT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target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Schema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1.Importar </a:t>
            </a:r>
            <a:r>
              <a:rPr lang="pt-PT" sz="500" dirty="0" err="1" smtClean="0">
                <a:solidFill>
                  <a:srgbClr val="FFFFFF"/>
                </a:solidFill>
              </a:rPr>
              <a:t>Source</a:t>
            </a:r>
            <a:r>
              <a:rPr lang="pt-PT" sz="500" dirty="0" smtClean="0">
                <a:solidFill>
                  <a:srgbClr val="FFFFFF"/>
                </a:solidFill>
              </a:rPr>
              <a:t>/</a:t>
            </a:r>
            <a:r>
              <a:rPr lang="pt-PT" sz="500" dirty="0" err="1" smtClean="0">
                <a:solidFill>
                  <a:srgbClr val="FFFFFF"/>
                </a:solidFill>
              </a:rPr>
              <a:t>TargetSchemas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3" name="7-Point Star 22"/>
          <p:cNvSpPr/>
          <p:nvPr/>
        </p:nvSpPr>
        <p:spPr bwMode="auto">
          <a:xfrm>
            <a:off x="6444208" y="2996952"/>
            <a:ext cx="216024" cy="1821120"/>
          </a:xfrm>
          <a:prstGeom prst="star7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5976664" cy="551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 bwMode="auto">
          <a:xfrm flipH="1" flipV="1">
            <a:off x="3995936" y="4077072"/>
            <a:ext cx="1800200" cy="57606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5652120" y="5949280"/>
            <a:ext cx="1800200" cy="2880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8"/>
            <a:ext cx="79942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dirty="0" smtClean="0">
                <a:solidFill>
                  <a:schemeClr val="tx1"/>
                </a:solidFill>
              </a:rPr>
              <a:t>Importar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Data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Importar 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não importa as </a:t>
            </a:r>
            <a:r>
              <a:rPr lang="pt-PT" sz="2400" i="1" dirty="0" err="1" smtClean="0">
                <a:solidFill>
                  <a:schemeClr val="tx1"/>
                </a:solidFill>
              </a:rPr>
              <a:t>features</a:t>
            </a:r>
            <a:r>
              <a:rPr lang="pt-PT" sz="2400" dirty="0" smtClean="0">
                <a:solidFill>
                  <a:schemeClr val="tx1"/>
                </a:solidFill>
              </a:rPr>
              <a:t> (polígonos, linhas ou pontos).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data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3" name="7-Point Star 22"/>
          <p:cNvSpPr/>
          <p:nvPr/>
        </p:nvSpPr>
        <p:spPr bwMode="auto">
          <a:xfrm>
            <a:off x="6444208" y="2996952"/>
            <a:ext cx="216024" cy="1821120"/>
          </a:xfrm>
          <a:prstGeom prst="star7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449997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90" y="2924945"/>
            <a:ext cx="29813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ounded Rectangle 26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2.Importar dados</a:t>
            </a: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11560" y="4005064"/>
            <a:ext cx="216024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588224" y="3501008"/>
            <a:ext cx="28803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572000" y="4509120"/>
            <a:ext cx="1800200" cy="57606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7740352" y="4221088"/>
            <a:ext cx="1800200" cy="57606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7"/>
            <a:ext cx="799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dirty="0" smtClean="0">
                <a:solidFill>
                  <a:schemeClr val="tx1"/>
                </a:solidFill>
              </a:rPr>
              <a:t>Importar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data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4270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434387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2204866"/>
            <a:ext cx="4320480" cy="36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5364088" y="2492897"/>
            <a:ext cx="3096344" cy="1409209"/>
            <a:chOff x="5436096" y="2060848"/>
            <a:chExt cx="3096344" cy="1409209"/>
          </a:xfrm>
        </p:grpSpPr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4328" y="2492896"/>
              <a:ext cx="1008112" cy="97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5436096" y="2060848"/>
              <a:ext cx="288032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CC0000"/>
                </a:buClr>
                <a:buFont typeface="Wingdings" pitchFamily="2" charset="2"/>
                <a:buChar char="§"/>
              </a:pPr>
              <a:r>
                <a:rPr lang="pt-PT" sz="2400" dirty="0">
                  <a:solidFill>
                    <a:schemeClr val="tx1"/>
                  </a:solidFill>
                </a:rPr>
                <a:t> </a:t>
              </a:r>
              <a:r>
                <a:rPr lang="pt-PT" sz="2400" b="1" dirty="0">
                  <a:solidFill>
                    <a:schemeClr val="tx1"/>
                  </a:solidFill>
                </a:rPr>
                <a:t> </a:t>
              </a:r>
              <a:r>
                <a:rPr lang="pt-PT" sz="2400" dirty="0" smtClean="0">
                  <a:solidFill>
                    <a:schemeClr val="tx1"/>
                  </a:solidFill>
                </a:rPr>
                <a:t>Cuidado com os caracteres </a:t>
              </a:r>
              <a:r>
                <a:rPr lang="pt-PT" sz="2400" b="1" dirty="0" smtClean="0">
                  <a:solidFill>
                    <a:schemeClr val="tx1"/>
                  </a:solidFill>
                </a:rPr>
                <a:t>PT</a:t>
              </a: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2.Importar dados</a:t>
            </a: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2" y="1412776"/>
            <a:ext cx="6664225" cy="59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980729"/>
            <a:ext cx="799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dirty="0" smtClean="0">
                <a:solidFill>
                  <a:schemeClr val="tx1"/>
                </a:solidFill>
              </a:rPr>
              <a:t>Importar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data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2051720" y="2996952"/>
            <a:ext cx="1800200" cy="57606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580112" y="4653136"/>
            <a:ext cx="1656184" cy="115212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ounded Rectangle 30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2.Importar dados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6" name="Down Arrow 35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8" name="Down Arrow 37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79942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dirty="0" smtClean="0">
                <a:solidFill>
                  <a:schemeClr val="tx1"/>
                </a:solidFill>
              </a:rPr>
              <a:t>Data </a:t>
            </a:r>
            <a:r>
              <a:rPr lang="pt-PT" sz="2400" b="1" dirty="0" err="1" smtClean="0">
                <a:solidFill>
                  <a:schemeClr val="tx1"/>
                </a:solidFill>
              </a:rPr>
              <a:t>perspestive</a:t>
            </a:r>
            <a:endParaRPr lang="pt-PT" sz="2400" b="1" dirty="0" smtClean="0">
              <a:solidFill>
                <a:schemeClr val="tx1"/>
              </a:solidFill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Permite visualizar instancias dos dados carregados (Atributos) </a:t>
            </a:r>
          </a:p>
          <a:p>
            <a:pPr lvl="1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5"/>
            <a:ext cx="9289032" cy="519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10" y="2492897"/>
            <a:ext cx="3438525" cy="41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data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7236296" y="1412776"/>
            <a:ext cx="504056" cy="93610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4067944" y="2996952"/>
            <a:ext cx="2376264" cy="57606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148064" y="5085184"/>
            <a:ext cx="2016224" cy="100811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2.Importar dados</a:t>
            </a:r>
          </a:p>
        </p:txBody>
      </p:sp>
      <p:sp>
        <p:nvSpPr>
          <p:cNvPr id="39" name="Down Arrow 38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41" name="Down Arrow 40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43" name="Down Arrow 42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68760" y="1916832"/>
            <a:ext cx="109347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8028384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676084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352856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611560" y="1412776"/>
            <a:ext cx="799427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dirty="0" smtClean="0">
                <a:solidFill>
                  <a:schemeClr val="tx1"/>
                </a:solidFill>
                <a:latin typeface="Humnst777 BT" pitchFamily="34" charset="0"/>
              </a:rPr>
              <a:t>O que é a Harmonização?</a:t>
            </a:r>
            <a:endParaRPr lang="pt-PT" sz="2400" b="1" dirty="0">
              <a:solidFill>
                <a:schemeClr val="tx1"/>
              </a:solidFill>
              <a:latin typeface="Humnst777 BT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  <a:latin typeface="Humnst777 BT" pitchFamily="34" charset="0"/>
              </a:rPr>
              <a:t>  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Para </a:t>
            </a:r>
            <a:r>
              <a:rPr lang="pt-PT" sz="2400" b="1" i="1" dirty="0" err="1" smtClean="0">
                <a:solidFill>
                  <a:schemeClr val="tx1"/>
                </a:solidFill>
                <a:latin typeface="Humnst777 BT" pitchFamily="34" charset="0"/>
              </a:rPr>
              <a:t>Hale</a:t>
            </a:r>
            <a:endParaRPr lang="pt-PT" sz="2400" b="1" i="1" dirty="0" smtClean="0">
              <a:solidFill>
                <a:schemeClr val="tx1"/>
              </a:solidFill>
              <a:latin typeface="Humnst777 BT" pitchFamily="34" charset="0"/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2000" i="1" dirty="0" smtClean="0">
                <a:solidFill>
                  <a:schemeClr val="tx1"/>
                </a:solidFill>
              </a:rPr>
              <a:t>The alignment is the mapping between source and target schemas. </a:t>
            </a:r>
            <a:r>
              <a:rPr lang="en-US" sz="2000" i="1" u="sng" dirty="0" smtClean="0">
                <a:solidFill>
                  <a:schemeClr val="tx1"/>
                </a:solidFill>
              </a:rPr>
              <a:t>It defines relations between source and target entities </a:t>
            </a:r>
            <a:r>
              <a:rPr lang="en-US" sz="2000" i="1" dirty="0" smtClean="0">
                <a:solidFill>
                  <a:schemeClr val="tx1"/>
                </a:solidFill>
              </a:rPr>
              <a:t>(types or properties). Based on the defined relations a transformation is derived</a:t>
            </a:r>
            <a:r>
              <a:rPr lang="en-US" sz="2400" i="1" dirty="0" smtClean="0">
                <a:solidFill>
                  <a:schemeClr val="tx1"/>
                </a:solidFill>
              </a:rPr>
              <a:t>.”</a:t>
            </a:r>
            <a:endParaRPr lang="pt-PT" sz="2400" i="1" dirty="0">
              <a:solidFill>
                <a:schemeClr val="tx1"/>
              </a:solidFill>
              <a:latin typeface="Humnst777 BT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 Segundo </a:t>
            </a:r>
            <a:r>
              <a:rPr lang="pt-PT" sz="2400" b="1" i="1" dirty="0" smtClean="0">
                <a:solidFill>
                  <a:schemeClr val="tx1"/>
                </a:solidFill>
                <a:latin typeface="Humnst777 BT" pitchFamily="34" charset="0"/>
              </a:rPr>
              <a:t>Dean M. </a:t>
            </a:r>
            <a:r>
              <a:rPr lang="pt-PT" sz="2400" b="1" i="1" dirty="0" err="1" smtClean="0">
                <a:solidFill>
                  <a:schemeClr val="tx1"/>
                </a:solidFill>
                <a:latin typeface="Humnst777 BT" pitchFamily="34" charset="0"/>
              </a:rPr>
              <a:t>Hintz</a:t>
            </a:r>
            <a:endParaRPr lang="pt-PT" sz="2400" b="1" i="1" dirty="0" smtClean="0">
              <a:solidFill>
                <a:schemeClr val="tx1"/>
              </a:solidFill>
              <a:latin typeface="Humnst777 BT" pitchFamily="34" charset="0"/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2000" i="1" dirty="0" smtClean="0">
                <a:solidFill>
                  <a:schemeClr val="tx1"/>
                </a:solidFill>
              </a:rPr>
              <a:t>Core to the harmonization workflow is the </a:t>
            </a:r>
            <a:r>
              <a:rPr lang="en-US" sz="2000" i="1" u="sng" dirty="0" smtClean="0">
                <a:solidFill>
                  <a:schemeClr val="tx1"/>
                </a:solidFill>
              </a:rPr>
              <a:t>transformation process</a:t>
            </a:r>
            <a:r>
              <a:rPr lang="en-US" sz="2000" i="1" dirty="0" smtClean="0">
                <a:solidFill>
                  <a:schemeClr val="tx1"/>
                </a:solidFill>
              </a:rPr>
              <a:t> which reshapes source schema and geometry to match the required destination structure</a:t>
            </a:r>
            <a:r>
              <a:rPr lang="en-US" sz="2000" dirty="0" smtClean="0">
                <a:solidFill>
                  <a:schemeClr val="tx1"/>
                </a:solidFill>
              </a:rPr>
              <a:t>.” (Hintz</a:t>
            </a:r>
            <a:r>
              <a:rPr lang="pt-PT" sz="2000" dirty="0" smtClean="0">
                <a:solidFill>
                  <a:schemeClr val="tx1"/>
                </a:solidFill>
              </a:rPr>
              <a:t>,2012,1)</a:t>
            </a:r>
            <a:endParaRPr lang="pt-PT" sz="2000" dirty="0" smtClean="0"/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352460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5000" dirty="0" smtClean="0">
                <a:solidFill>
                  <a:schemeClr val="bg2"/>
                </a:solidFill>
                <a:latin typeface="Humnst777 BT" pitchFamily="34" charset="0"/>
              </a:rPr>
              <a:t>Harmonização</a:t>
            </a:r>
            <a:endParaRPr lang="pt-PT" sz="5000" dirty="0">
              <a:solidFill>
                <a:schemeClr val="bg2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268760"/>
            <a:ext cx="79942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i="1" dirty="0" err="1" smtClean="0">
                <a:solidFill>
                  <a:schemeClr val="tx1"/>
                </a:solidFill>
              </a:rPr>
              <a:t>Map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perspestive</a:t>
            </a:r>
            <a:endParaRPr lang="pt-PT" sz="2400" i="1" dirty="0" smtClean="0">
              <a:solidFill>
                <a:schemeClr val="tx1"/>
              </a:solidFill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Permite visualizar instancias dos dados carregados (Geometrias) </a:t>
            </a:r>
          </a:p>
          <a:p>
            <a:pPr lvl="1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5"/>
            <a:ext cx="9289032" cy="519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data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7236296" y="1412776"/>
            <a:ext cx="504056" cy="93610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10" y="2492897"/>
            <a:ext cx="3438525" cy="41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/>
          <p:nvPr/>
        </p:nvCxnSpPr>
        <p:spPr bwMode="auto">
          <a:xfrm flipH="1" flipV="1">
            <a:off x="3635896" y="3429000"/>
            <a:ext cx="28083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148064" y="5085184"/>
            <a:ext cx="2016224" cy="100811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8172400" y="1412776"/>
            <a:ext cx="72008" cy="93610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44824"/>
            <a:ext cx="7920880" cy="551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ounded Rectangle 31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2.Importar dados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9" name="Down Arrow 38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6"/>
            <a:ext cx="799427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dirty="0" smtClean="0">
                <a:solidFill>
                  <a:schemeClr val="tx1"/>
                </a:solidFill>
              </a:rPr>
              <a:t>Importar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Data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Importar </a:t>
            </a:r>
            <a:r>
              <a:rPr lang="pt-PT" sz="2400" dirty="0" err="1" smtClean="0">
                <a:solidFill>
                  <a:schemeClr val="tx1"/>
                </a:solidFill>
              </a:rPr>
              <a:t>cdg’s</a:t>
            </a:r>
            <a:r>
              <a:rPr lang="pt-PT" sz="2400" dirty="0" smtClean="0">
                <a:solidFill>
                  <a:schemeClr val="tx1"/>
                </a:solidFill>
              </a:rPr>
              <a:t> com um número elevado de </a:t>
            </a:r>
            <a:r>
              <a:rPr lang="pt-PT" sz="2400" i="1" dirty="0" err="1" smtClean="0">
                <a:solidFill>
                  <a:schemeClr val="tx1"/>
                </a:solidFill>
              </a:rPr>
              <a:t>features</a:t>
            </a:r>
            <a:r>
              <a:rPr lang="pt-PT" sz="2400" dirty="0" smtClean="0">
                <a:solidFill>
                  <a:schemeClr val="tx1"/>
                </a:solidFill>
              </a:rPr>
              <a:t> pode trazer problemas de performance porque o </a:t>
            </a:r>
            <a:r>
              <a:rPr lang="pt-PT" sz="2400" b="1" i="1" dirty="0" smtClean="0">
                <a:solidFill>
                  <a:schemeClr val="tx1"/>
                </a:solidFill>
              </a:rPr>
              <a:t>HALE</a:t>
            </a:r>
            <a:r>
              <a:rPr lang="pt-PT" sz="2400" dirty="0" smtClean="0">
                <a:solidFill>
                  <a:schemeClr val="tx1"/>
                </a:solidFill>
              </a:rPr>
              <a:t> transforma os dados e valida, por defeito,  sempre que existe mapeamento de algum campo.</a:t>
            </a:r>
          </a:p>
          <a:p>
            <a:pPr lvl="1" algn="just">
              <a:buClr>
                <a:srgbClr val="CC0000"/>
              </a:buClr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data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2.Importar dados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26" name="Down Arrow 25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28" name="Down Arrow 27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556793"/>
            <a:ext cx="79942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É possível definir uma seleção de </a:t>
            </a:r>
            <a:r>
              <a:rPr lang="pt-PT" sz="2400" i="1" dirty="0" err="1" smtClean="0">
                <a:solidFill>
                  <a:schemeClr val="tx1"/>
                </a:solidFill>
              </a:rPr>
              <a:t>features</a:t>
            </a:r>
            <a:r>
              <a:rPr lang="pt-PT" sz="2400" dirty="0" smtClean="0">
                <a:solidFill>
                  <a:schemeClr val="tx1"/>
                </a:solidFill>
              </a:rPr>
              <a:t> para trabalhar com menos registos</a:t>
            </a:r>
            <a:r>
              <a:rPr lang="pt-PT" sz="24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data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2.Importar dados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492897"/>
            <a:ext cx="1008112" cy="9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8" y="2996952"/>
            <a:ext cx="53054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ular Callout 20"/>
          <p:cNvSpPr/>
          <p:nvPr/>
        </p:nvSpPr>
        <p:spPr bwMode="auto">
          <a:xfrm>
            <a:off x="3563888" y="4365104"/>
            <a:ext cx="1944216" cy="648072"/>
          </a:xfrm>
          <a:prstGeom prst="wedgeRectCallout">
            <a:avLst>
              <a:gd name="adj1" fmla="val -49934"/>
              <a:gd name="adj2" fmla="val -163106"/>
            </a:avLst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anst521 BT" pitchFamily="34" charset="0"/>
              </a:rPr>
              <a:t>Botão Configure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umanst521 BT" pitchFamily="34" charset="0"/>
              </a:rPr>
              <a:t>instance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anst521 BT" pitchFamily="34" charset="0"/>
              </a:rPr>
              <a:t> sample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780929"/>
            <a:ext cx="4968552" cy="392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 bwMode="auto">
          <a:xfrm flipH="1" flipV="1">
            <a:off x="4932040" y="3501008"/>
            <a:ext cx="1800200" cy="57606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3851920" y="3789040"/>
            <a:ext cx="1728192" cy="36004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987824" y="3933056"/>
            <a:ext cx="1296144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6" y="2708921"/>
            <a:ext cx="67722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 bwMode="auto">
          <a:xfrm flipH="1" flipV="1">
            <a:off x="2411760" y="4509120"/>
            <a:ext cx="1800200" cy="576064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556793"/>
            <a:ext cx="79942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No </a:t>
            </a:r>
            <a:r>
              <a:rPr lang="pt-PT" sz="2400" b="1" i="1" dirty="0" smtClean="0">
                <a:solidFill>
                  <a:schemeClr val="tx1"/>
                </a:solidFill>
              </a:rPr>
              <a:t>Target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é necessário identificar tipo relevante para o </a:t>
            </a:r>
            <a:r>
              <a:rPr lang="pt-PT" sz="2400" dirty="0" err="1" smtClean="0">
                <a:solidFill>
                  <a:schemeClr val="tx1"/>
                </a:solidFill>
              </a:rPr>
              <a:t>cdg</a:t>
            </a:r>
            <a:r>
              <a:rPr lang="pt-PT" sz="2400" dirty="0" smtClean="0">
                <a:solidFill>
                  <a:schemeClr val="tx1"/>
                </a:solidFill>
              </a:rPr>
              <a:t> que pretendemos harmonizar</a:t>
            </a:r>
            <a:r>
              <a:rPr lang="pt-PT" sz="24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3573017"/>
            <a:ext cx="1008112" cy="9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92897"/>
            <a:ext cx="2400300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395536" y="3717034"/>
            <a:ext cx="79942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As data </a:t>
            </a:r>
            <a:r>
              <a:rPr lang="pt-PT" sz="2400" dirty="0" err="1" smtClean="0">
                <a:solidFill>
                  <a:schemeClr val="tx1"/>
                </a:solidFill>
              </a:rPr>
              <a:t>specifications</a:t>
            </a:r>
            <a:r>
              <a:rPr lang="pt-PT" sz="2400" dirty="0" smtClean="0">
                <a:solidFill>
                  <a:schemeClr val="tx1"/>
                </a:solidFill>
              </a:rPr>
              <a:t> muitas vezes indicam claramente o tipo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800" dirty="0" err="1" smtClean="0">
                <a:solidFill>
                  <a:srgbClr val="0070C0"/>
                </a:solidFill>
              </a:rPr>
              <a:t>The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application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schema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on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statistical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units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is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composed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of</a:t>
            </a: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800" dirty="0" err="1" smtClean="0">
                <a:solidFill>
                  <a:srgbClr val="0070C0"/>
                </a:solidFill>
              </a:rPr>
              <a:t>different</a:t>
            </a:r>
            <a:r>
              <a:rPr lang="pt-PT" sz="1800" dirty="0" smtClean="0">
                <a:solidFill>
                  <a:srgbClr val="0070C0"/>
                </a:solidFill>
              </a:rPr>
              <a:t> packages: 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800" dirty="0" smtClean="0">
                <a:solidFill>
                  <a:srgbClr val="0070C0"/>
                </a:solidFill>
              </a:rPr>
              <a:t> </a:t>
            </a:r>
            <a:r>
              <a:rPr lang="pt-PT" sz="1400" dirty="0" smtClean="0">
                <a:solidFill>
                  <a:srgbClr val="0070C0"/>
                </a:solidFill>
              </a:rPr>
              <a:t>Base: </a:t>
            </a:r>
            <a:r>
              <a:rPr lang="pt-PT" sz="1400" dirty="0" err="1" smtClean="0">
                <a:solidFill>
                  <a:srgbClr val="0070C0"/>
                </a:solidFill>
              </a:rPr>
              <a:t>The</a:t>
            </a:r>
            <a:r>
              <a:rPr lang="pt-PT" sz="1400" dirty="0" smtClean="0">
                <a:solidFill>
                  <a:srgbClr val="0070C0"/>
                </a:solidFill>
              </a:rPr>
              <a:t> base package.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smtClean="0">
                <a:solidFill>
                  <a:srgbClr val="0070C0"/>
                </a:solidFill>
              </a:rPr>
              <a:t>  </a:t>
            </a:r>
            <a:r>
              <a:rPr lang="pt-PT" sz="1400" dirty="0" err="1" smtClean="0">
                <a:solidFill>
                  <a:srgbClr val="0070C0"/>
                </a:solidFill>
              </a:rPr>
              <a:t>Grid</a:t>
            </a:r>
            <a:r>
              <a:rPr lang="pt-PT" sz="1400" dirty="0" smtClean="0">
                <a:solidFill>
                  <a:srgbClr val="0070C0"/>
                </a:solidFill>
              </a:rPr>
              <a:t>: Classes to </a:t>
            </a:r>
            <a:r>
              <a:rPr lang="pt-PT" sz="1400" dirty="0" err="1" smtClean="0">
                <a:solidFill>
                  <a:srgbClr val="0070C0"/>
                </a:solidFill>
              </a:rPr>
              <a:t>represent</a:t>
            </a:r>
            <a:r>
              <a:rPr lang="pt-PT" sz="1400" dirty="0" smtClean="0">
                <a:solidFill>
                  <a:srgbClr val="0070C0"/>
                </a:solidFill>
              </a:rPr>
              <a:t> </a:t>
            </a:r>
            <a:r>
              <a:rPr lang="pt-PT" sz="1400" dirty="0" err="1" smtClean="0">
                <a:solidFill>
                  <a:srgbClr val="0070C0"/>
                </a:solidFill>
              </a:rPr>
              <a:t>statistical</a:t>
            </a:r>
            <a:r>
              <a:rPr lang="pt-PT" sz="1400" dirty="0" smtClean="0">
                <a:solidFill>
                  <a:srgbClr val="0070C0"/>
                </a:solidFill>
              </a:rPr>
              <a:t> </a:t>
            </a:r>
            <a:r>
              <a:rPr lang="pt-PT" sz="1400" dirty="0" err="1" smtClean="0">
                <a:solidFill>
                  <a:srgbClr val="0070C0"/>
                </a:solidFill>
              </a:rPr>
              <a:t>grids</a:t>
            </a:r>
            <a:r>
              <a:rPr lang="pt-PT" sz="1400" dirty="0" smtClean="0">
                <a:solidFill>
                  <a:srgbClr val="0070C0"/>
                </a:solidFill>
              </a:rPr>
              <a:t>. 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smtClean="0">
                <a:solidFill>
                  <a:srgbClr val="0070C0"/>
                </a:solidFill>
              </a:rPr>
              <a:t> </a:t>
            </a:r>
            <a:r>
              <a:rPr lang="pt-PT" sz="1400" dirty="0" err="1" smtClean="0">
                <a:solidFill>
                  <a:srgbClr val="0070C0"/>
                </a:solidFill>
              </a:rPr>
              <a:t>Vector</a:t>
            </a:r>
            <a:r>
              <a:rPr lang="pt-PT" sz="1400" dirty="0" smtClean="0">
                <a:solidFill>
                  <a:srgbClr val="0070C0"/>
                </a:solidFill>
              </a:rPr>
              <a:t>: Classes to </a:t>
            </a:r>
            <a:r>
              <a:rPr lang="pt-PT" sz="1400" dirty="0" err="1" smtClean="0">
                <a:solidFill>
                  <a:srgbClr val="0070C0"/>
                </a:solidFill>
              </a:rPr>
              <a:t>represent</a:t>
            </a:r>
            <a:r>
              <a:rPr lang="pt-PT" sz="1400" dirty="0" smtClean="0">
                <a:solidFill>
                  <a:srgbClr val="0070C0"/>
                </a:solidFill>
              </a:rPr>
              <a:t> </a:t>
            </a:r>
            <a:r>
              <a:rPr lang="pt-PT" sz="1400" dirty="0" err="1" smtClean="0">
                <a:solidFill>
                  <a:srgbClr val="0070C0"/>
                </a:solidFill>
              </a:rPr>
              <a:t>statistical</a:t>
            </a:r>
            <a:r>
              <a:rPr lang="pt-PT" sz="1400" dirty="0" smtClean="0">
                <a:solidFill>
                  <a:srgbClr val="0070C0"/>
                </a:solidFill>
              </a:rPr>
              <a:t> </a:t>
            </a:r>
            <a:r>
              <a:rPr lang="pt-PT" sz="1400" dirty="0" err="1" smtClean="0">
                <a:solidFill>
                  <a:srgbClr val="0070C0"/>
                </a:solidFill>
              </a:rPr>
              <a:t>unit</a:t>
            </a:r>
            <a:r>
              <a:rPr lang="pt-PT" sz="1400" dirty="0" smtClean="0">
                <a:solidFill>
                  <a:srgbClr val="0070C0"/>
                </a:solidFill>
              </a:rPr>
              <a:t> </a:t>
            </a:r>
            <a:r>
              <a:rPr lang="pt-PT" sz="1400" dirty="0" err="1" smtClean="0">
                <a:solidFill>
                  <a:srgbClr val="0070C0"/>
                </a:solidFill>
              </a:rPr>
              <a:t>having</a:t>
            </a:r>
            <a:r>
              <a:rPr lang="pt-PT" sz="1400" dirty="0" smtClean="0">
                <a:solidFill>
                  <a:srgbClr val="0070C0"/>
                </a:solidFill>
              </a:rPr>
              <a:t> </a:t>
            </a:r>
            <a:r>
              <a:rPr lang="pt-PT" sz="1400" dirty="0" err="1" smtClean="0">
                <a:solidFill>
                  <a:srgbClr val="0070C0"/>
                </a:solidFill>
              </a:rPr>
              <a:t>vector</a:t>
            </a:r>
            <a:r>
              <a:rPr lang="pt-PT" sz="1400" dirty="0" smtClean="0">
                <a:solidFill>
                  <a:srgbClr val="0070C0"/>
                </a:solidFill>
              </a:rPr>
              <a:t> </a:t>
            </a:r>
            <a:r>
              <a:rPr lang="pt-PT" sz="1400" dirty="0" err="1" smtClean="0">
                <a:solidFill>
                  <a:srgbClr val="0070C0"/>
                </a:solidFill>
              </a:rPr>
              <a:t>geometries</a:t>
            </a:r>
            <a:r>
              <a:rPr lang="pt-PT" sz="1400" dirty="0" smtClean="0">
                <a:solidFill>
                  <a:srgbClr val="0070C0"/>
                </a:solidFill>
              </a:rPr>
              <a:t> (</a:t>
            </a:r>
            <a:r>
              <a:rPr lang="pt-PT" sz="1400" dirty="0" err="1" smtClean="0">
                <a:solidFill>
                  <a:srgbClr val="0070C0"/>
                </a:solidFill>
              </a:rPr>
              <a:t>point</a:t>
            </a:r>
            <a:r>
              <a:rPr lang="pt-PT" sz="1400" dirty="0" smtClean="0">
                <a:solidFill>
                  <a:srgbClr val="0070C0"/>
                </a:solidFill>
              </a:rPr>
              <a:t>, </a:t>
            </a:r>
            <a:r>
              <a:rPr lang="pt-PT" sz="1400" dirty="0" err="1" smtClean="0">
                <a:solidFill>
                  <a:srgbClr val="0070C0"/>
                </a:solidFill>
              </a:rPr>
              <a:t>line</a:t>
            </a:r>
            <a:r>
              <a:rPr lang="pt-PT" sz="1400" dirty="0" smtClean="0">
                <a:solidFill>
                  <a:srgbClr val="0070C0"/>
                </a:solidFill>
              </a:rPr>
              <a:t>, </a:t>
            </a:r>
            <a:r>
              <a:rPr lang="pt-PT" sz="1400" dirty="0" err="1" smtClean="0">
                <a:solidFill>
                  <a:srgbClr val="0070C0"/>
                </a:solidFill>
              </a:rPr>
              <a:t>surfaces</a:t>
            </a:r>
            <a:r>
              <a:rPr lang="pt-PT" sz="1400" dirty="0" smtClean="0">
                <a:solidFill>
                  <a:srgbClr val="0070C0"/>
                </a:solidFill>
              </a:rPr>
              <a:t>). </a:t>
            </a:r>
            <a:endParaRPr lang="pt-PT" sz="1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4" y="1412776"/>
            <a:ext cx="66770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Group 38"/>
          <p:cNvGrpSpPr/>
          <p:nvPr/>
        </p:nvGrpSpPr>
        <p:grpSpPr>
          <a:xfrm>
            <a:off x="395536" y="3068960"/>
            <a:ext cx="936104" cy="504056"/>
            <a:chOff x="251520" y="3140968"/>
            <a:chExt cx="936104" cy="50405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395536" y="3212976"/>
              <a:ext cx="792088" cy="43204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251520" y="3140968"/>
              <a:ext cx="72008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24128" y="3573019"/>
            <a:ext cx="1368152" cy="360040"/>
            <a:chOff x="5940152" y="3573016"/>
            <a:chExt cx="1368152" cy="36004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5940152" y="3861048"/>
              <a:ext cx="1152128" cy="7200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Rectangle 37"/>
            <p:cNvSpPr/>
            <p:nvPr/>
          </p:nvSpPr>
          <p:spPr bwMode="auto">
            <a:xfrm>
              <a:off x="6588224" y="3573016"/>
              <a:ext cx="72008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95936" y="4293099"/>
            <a:ext cx="1584176" cy="872807"/>
            <a:chOff x="3995936" y="4293096"/>
            <a:chExt cx="1584176" cy="872807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995936" y="4581128"/>
              <a:ext cx="1152128" cy="5847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Humanst521 BT" pitchFamily="34" charset="0"/>
                </a:rPr>
                <a:t>Botão disponível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 flipV="1">
              <a:off x="4211960" y="4293096"/>
              <a:ext cx="1368152" cy="432048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8"/>
            <a:ext cx="67627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" name="Group 44"/>
          <p:cNvGrpSpPr/>
          <p:nvPr/>
        </p:nvGrpSpPr>
        <p:grpSpPr>
          <a:xfrm>
            <a:off x="3275856" y="4797152"/>
            <a:ext cx="936104" cy="504056"/>
            <a:chOff x="251520" y="3140968"/>
            <a:chExt cx="936104" cy="504056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 flipV="1">
              <a:off x="395536" y="3212976"/>
              <a:ext cx="792088" cy="43204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251520" y="3140968"/>
              <a:ext cx="72008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00810"/>
            <a:ext cx="4953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7" name="Group 56"/>
          <p:cNvGrpSpPr/>
          <p:nvPr/>
        </p:nvGrpSpPr>
        <p:grpSpPr>
          <a:xfrm>
            <a:off x="4139952" y="4725146"/>
            <a:ext cx="720080" cy="864097"/>
            <a:chOff x="4139952" y="4725144"/>
            <a:chExt cx="720080" cy="864097"/>
          </a:xfrm>
        </p:grpSpPr>
        <p:cxnSp>
          <p:nvCxnSpPr>
            <p:cNvPr id="49" name="Straight Arrow Connector 48"/>
            <p:cNvCxnSpPr>
              <a:stCxn id="50" idx="2"/>
            </p:cNvCxnSpPr>
            <p:nvPr/>
          </p:nvCxnSpPr>
          <p:spPr bwMode="auto">
            <a:xfrm>
              <a:off x="4499992" y="5063698"/>
              <a:ext cx="0" cy="52554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4139952" y="4725144"/>
              <a:ext cx="72008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556793"/>
            <a:ext cx="4991100" cy="44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4" name="Group 53"/>
          <p:cNvGrpSpPr/>
          <p:nvPr/>
        </p:nvGrpSpPr>
        <p:grpSpPr>
          <a:xfrm>
            <a:off x="4211960" y="5805264"/>
            <a:ext cx="936104" cy="504056"/>
            <a:chOff x="251520" y="3140968"/>
            <a:chExt cx="936104" cy="504056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 flipV="1">
              <a:off x="395536" y="3212976"/>
              <a:ext cx="792088" cy="43204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Rectangle 55"/>
            <p:cNvSpPr/>
            <p:nvPr/>
          </p:nvSpPr>
          <p:spPr bwMode="auto">
            <a:xfrm>
              <a:off x="251520" y="3140968"/>
              <a:ext cx="720080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052736"/>
            <a:ext cx="8150696" cy="558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Straight Arrow Connector 58"/>
          <p:cNvCxnSpPr/>
          <p:nvPr/>
        </p:nvCxnSpPr>
        <p:spPr bwMode="auto">
          <a:xfrm flipV="1">
            <a:off x="6156176" y="2420888"/>
            <a:ext cx="792088" cy="43204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H="1" flipV="1">
            <a:off x="4355976" y="2852936"/>
            <a:ext cx="1008112" cy="7200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5868144" y="4221088"/>
            <a:ext cx="648072" cy="86409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H="1">
            <a:off x="2771800" y="4365104"/>
            <a:ext cx="648072" cy="86409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Rounded Rectangle 67"/>
          <p:cNvSpPr/>
          <p:nvPr/>
        </p:nvSpPr>
        <p:spPr bwMode="auto">
          <a:xfrm>
            <a:off x="2699792" y="2852936"/>
            <a:ext cx="3312368" cy="112371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2627784" y="3212976"/>
            <a:ext cx="3203848" cy="1772816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000" dirty="0" smtClean="0">
                <a:solidFill>
                  <a:schemeClr val="accent3"/>
                </a:solidFill>
              </a:rPr>
              <a:t>Para cada instância na data </a:t>
            </a:r>
            <a:r>
              <a:rPr lang="pt-PT" sz="2000" dirty="0" err="1" smtClean="0">
                <a:solidFill>
                  <a:schemeClr val="accent3"/>
                </a:solidFill>
              </a:rPr>
              <a:t>source</a:t>
            </a:r>
            <a:r>
              <a:rPr lang="pt-PT" sz="2000" dirty="0" smtClean="0">
                <a:solidFill>
                  <a:schemeClr val="accent3"/>
                </a:solidFill>
              </a:rPr>
              <a:t> vai criar uma instância no tipo identificado do </a:t>
            </a:r>
            <a:r>
              <a:rPr lang="pt-PT" sz="2000" i="1" dirty="0" smtClean="0">
                <a:solidFill>
                  <a:schemeClr val="accent3"/>
                </a:solidFill>
              </a:rPr>
              <a:t>target </a:t>
            </a:r>
            <a:r>
              <a:rPr lang="pt-PT" sz="2000" i="1" dirty="0" err="1" smtClean="0">
                <a:solidFill>
                  <a:schemeClr val="accent3"/>
                </a:solidFill>
              </a:rPr>
              <a:t>Schema</a:t>
            </a:r>
            <a:endParaRPr kumimoji="0" lang="pt-PT" sz="2000" b="0" i="1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556793"/>
            <a:ext cx="799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elements</a:t>
            </a:r>
            <a:endParaRPr lang="pt-PT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764209"/>
            <a:ext cx="1008112" cy="9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07" y="2374776"/>
            <a:ext cx="5019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517" y="3212976"/>
            <a:ext cx="65627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7457" y="1196752"/>
            <a:ext cx="2105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2752" y="1628801"/>
            <a:ext cx="2057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23528" y="5013177"/>
            <a:ext cx="64807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Propriedades obrigatórias são facilmente identificadas no error log quando não estão preenchidas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556793"/>
            <a:ext cx="626469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Cardinalidade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1"/>
                </a:solidFill>
              </a:rPr>
              <a:t>Para cada elemento existe informação sobre a sua cardinalidade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1"/>
                </a:solidFill>
              </a:rPr>
              <a:t>O valor </a:t>
            </a:r>
            <a:r>
              <a:rPr lang="pt-PT" sz="2000" i="1" dirty="0" smtClean="0">
                <a:solidFill>
                  <a:schemeClr val="tx1"/>
                </a:solidFill>
              </a:rPr>
              <a:t>n </a:t>
            </a:r>
            <a:r>
              <a:rPr lang="en-US" sz="2000" dirty="0" smtClean="0">
                <a:solidFill>
                  <a:schemeClr val="tx1"/>
                </a:solidFill>
              </a:rPr>
              <a:t>(0..n) </a:t>
            </a:r>
            <a:r>
              <a:rPr lang="pt-PT" sz="2000" dirty="0" smtClean="0">
                <a:solidFill>
                  <a:schemeClr val="tx1"/>
                </a:solidFill>
              </a:rPr>
              <a:t>representa um número ilimitado máximo de ocorrências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1"/>
                </a:solidFill>
              </a:rPr>
              <a:t>Se não existe informação sobre a cardinalidade significa que a propriedade ocorre apenas uma vez 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1"/>
                </a:solidFill>
              </a:rPr>
              <a:t>Quando a cardinalidade é </a:t>
            </a:r>
            <a:r>
              <a:rPr lang="en-US" sz="2000" dirty="0" smtClean="0">
                <a:solidFill>
                  <a:schemeClr val="tx1"/>
                </a:solidFill>
              </a:rPr>
              <a:t>(0..1) </a:t>
            </a:r>
            <a:r>
              <a:rPr lang="en-US" sz="2000" dirty="0" err="1" smtClean="0">
                <a:solidFill>
                  <a:schemeClr val="tx1"/>
                </a:solidFill>
              </a:rPr>
              <a:t>significa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podem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existir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ocorrências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ou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seja</a:t>
            </a:r>
            <a:r>
              <a:rPr lang="en-US" sz="2000" dirty="0" smtClean="0">
                <a:solidFill>
                  <a:schemeClr val="tx1"/>
                </a:solidFill>
              </a:rPr>
              <a:t> é um </a:t>
            </a:r>
            <a:r>
              <a:rPr lang="en-US" sz="2000" dirty="0" err="1" smtClean="0">
                <a:solidFill>
                  <a:schemeClr val="tx1"/>
                </a:solidFill>
              </a:rPr>
              <a:t>elemento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opcional</a:t>
            </a:r>
            <a:r>
              <a:rPr lang="en-US" sz="2000" i="1" dirty="0" smtClean="0">
                <a:solidFill>
                  <a:schemeClr val="tx1"/>
                </a:solidFill>
              </a:rPr>
              <a:t>.</a:t>
            </a:r>
            <a:endParaRPr lang="pt-PT" sz="2000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2" y="1305272"/>
            <a:ext cx="2105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 bwMode="auto">
          <a:xfrm flipH="1">
            <a:off x="8244408" y="3933056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7452320" y="4509120"/>
            <a:ext cx="122413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8100392" y="4653136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192" y="2526393"/>
            <a:ext cx="5519192" cy="443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556792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Geometria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É um elemento complexo e obrigatório </a:t>
            </a:r>
            <a:r>
              <a:rPr lang="en-US" sz="2400" dirty="0" smtClean="0">
                <a:solidFill>
                  <a:schemeClr val="tx1"/>
                </a:solidFill>
              </a:rPr>
              <a:t>(1..n), </a:t>
            </a:r>
            <a:r>
              <a:rPr lang="en-US" sz="2400" dirty="0" err="1" smtClean="0">
                <a:solidFill>
                  <a:schemeClr val="tx1"/>
                </a:solidFill>
              </a:rPr>
              <a:t>não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voidable.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691680" y="5373223"/>
            <a:ext cx="1177552" cy="321527"/>
            <a:chOff x="1691680" y="5373216"/>
            <a:chExt cx="1177552" cy="321527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2005136" y="5694743"/>
              <a:ext cx="86409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Rectangle 37"/>
            <p:cNvSpPr/>
            <p:nvPr/>
          </p:nvSpPr>
          <p:spPr bwMode="auto">
            <a:xfrm>
              <a:off x="1691680" y="5373216"/>
              <a:ext cx="936104" cy="2769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click</a:t>
              </a:r>
              <a:endPara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16016" y="5733263"/>
            <a:ext cx="1177552" cy="321527"/>
            <a:chOff x="1691680" y="5373216"/>
            <a:chExt cx="1177552" cy="321527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2005136" y="5694743"/>
              <a:ext cx="86409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Rectangle 43"/>
            <p:cNvSpPr/>
            <p:nvPr/>
          </p:nvSpPr>
          <p:spPr bwMode="auto">
            <a:xfrm>
              <a:off x="1691680" y="5373216"/>
              <a:ext cx="936104" cy="2769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click</a:t>
              </a:r>
              <a:endPara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07904" y="4725150"/>
            <a:ext cx="1177552" cy="321527"/>
            <a:chOff x="1691680" y="5373216"/>
            <a:chExt cx="1177552" cy="321527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2005136" y="5694743"/>
              <a:ext cx="86409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1691680" y="5373216"/>
              <a:ext cx="936104" cy="2769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click</a:t>
              </a:r>
              <a:endPara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852937"/>
            <a:ext cx="22288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8" name="Group 47"/>
          <p:cNvGrpSpPr/>
          <p:nvPr/>
        </p:nvGrpSpPr>
        <p:grpSpPr>
          <a:xfrm>
            <a:off x="2483768" y="5157199"/>
            <a:ext cx="1177552" cy="321527"/>
            <a:chOff x="1691680" y="5373216"/>
            <a:chExt cx="1177552" cy="321527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2005136" y="5694743"/>
              <a:ext cx="86409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1691680" y="5373216"/>
              <a:ext cx="936104" cy="2769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click</a:t>
              </a:r>
              <a:endPara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4" y="3068961"/>
            <a:ext cx="4163447" cy="339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Group 59"/>
          <p:cNvGrpSpPr/>
          <p:nvPr/>
        </p:nvGrpSpPr>
        <p:grpSpPr>
          <a:xfrm>
            <a:off x="5292080" y="5373216"/>
            <a:ext cx="1008112" cy="648072"/>
            <a:chOff x="5292080" y="5373216"/>
            <a:chExt cx="1008112" cy="648072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>
              <a:off x="5292080" y="5373216"/>
              <a:ext cx="0" cy="64807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>
              <a:off x="5364088" y="5517232"/>
              <a:ext cx="936104" cy="2769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click</a:t>
              </a:r>
              <a:endPara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8" y="2924946"/>
            <a:ext cx="4276219" cy="359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1" name="Group 60"/>
          <p:cNvGrpSpPr/>
          <p:nvPr/>
        </p:nvGrpSpPr>
        <p:grpSpPr>
          <a:xfrm>
            <a:off x="6012160" y="5301208"/>
            <a:ext cx="1008112" cy="648072"/>
            <a:chOff x="5292080" y="5373216"/>
            <a:chExt cx="1008112" cy="648072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5292080" y="5373216"/>
              <a:ext cx="0" cy="64807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Rectangle 62"/>
            <p:cNvSpPr/>
            <p:nvPr/>
          </p:nvSpPr>
          <p:spPr bwMode="auto">
            <a:xfrm>
              <a:off x="5364088" y="5517232"/>
              <a:ext cx="936104" cy="2769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200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click</a:t>
              </a:r>
              <a:endParaRPr kumimoji="0" lang="pt-PT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661" y="1268760"/>
            <a:ext cx="865234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4" name="Straight Arrow Connector 63"/>
          <p:cNvCxnSpPr/>
          <p:nvPr/>
        </p:nvCxnSpPr>
        <p:spPr bwMode="auto">
          <a:xfrm flipH="1" flipV="1">
            <a:off x="7524328" y="2780928"/>
            <a:ext cx="360040" cy="136815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H="1">
            <a:off x="6372200" y="5517232"/>
            <a:ext cx="1296144" cy="2880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4860032" y="2708920"/>
            <a:ext cx="1296144" cy="2880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Geometry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Porquê </a:t>
            </a:r>
            <a:r>
              <a:rPr lang="pt-PT" sz="2400" b="1" i="1" dirty="0" err="1" smtClean="0">
                <a:solidFill>
                  <a:schemeClr val="tx1"/>
                </a:solidFill>
              </a:rPr>
              <a:t>Multisurface</a:t>
            </a:r>
            <a:r>
              <a:rPr lang="pt-PT" sz="2400" dirty="0" smtClean="0">
                <a:solidFill>
                  <a:schemeClr val="tx1"/>
                </a:solidFill>
              </a:rPr>
              <a:t> e não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polygon</a:t>
            </a:r>
            <a:r>
              <a:rPr lang="pt-PT" sz="2400" dirty="0" smtClean="0">
                <a:solidFill>
                  <a:schemeClr val="tx1"/>
                </a:solidFill>
              </a:rPr>
              <a:t>?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327938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4" name="Straight Arrow Connector 63"/>
          <p:cNvCxnSpPr/>
          <p:nvPr/>
        </p:nvCxnSpPr>
        <p:spPr bwMode="auto">
          <a:xfrm flipH="1">
            <a:off x="7164288" y="5445224"/>
            <a:ext cx="864096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6804248" y="6021288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5"/>
            <a:ext cx="1008112" cy="9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23528" y="2492896"/>
            <a:ext cx="453650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</a:pPr>
            <a:r>
              <a:rPr lang="pt-PT" sz="2400" dirty="0" smtClean="0">
                <a:solidFill>
                  <a:schemeClr val="tx1"/>
                </a:solidFill>
              </a:rPr>
              <a:t>Se na fonte dos dados existirem </a:t>
            </a:r>
            <a:r>
              <a:rPr lang="pt-PT" sz="2400" b="1" i="1" dirty="0" err="1" smtClean="0">
                <a:solidFill>
                  <a:schemeClr val="tx1"/>
                </a:solidFill>
              </a:rPr>
              <a:t>multipolygons</a:t>
            </a:r>
            <a:r>
              <a:rPr lang="pt-PT" sz="2400" dirty="0" smtClean="0">
                <a:solidFill>
                  <a:schemeClr val="tx1"/>
                </a:solidFill>
              </a:rPr>
              <a:t>, apenas um polígono será   harmonizado e os restantes ignorados na opção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polygon</a:t>
            </a:r>
            <a:r>
              <a:rPr lang="pt-PT" sz="2400" i="1" dirty="0" smtClean="0">
                <a:solidFill>
                  <a:schemeClr val="tx1"/>
                </a:solidFill>
              </a:rPr>
              <a:t>.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905000"/>
            <a:ext cx="60769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Map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View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É possível ver a </a:t>
            </a:r>
            <a:r>
              <a:rPr lang="pt-PT" sz="2400" b="1" i="1" dirty="0" err="1" smtClean="0">
                <a:solidFill>
                  <a:schemeClr val="tx1"/>
                </a:solidFill>
              </a:rPr>
              <a:t>transform</a:t>
            </a:r>
            <a:r>
              <a:rPr lang="pt-PT" sz="2400" b="1" i="1" dirty="0" smtClean="0">
                <a:solidFill>
                  <a:schemeClr val="tx1"/>
                </a:solidFill>
              </a:rPr>
              <a:t> data</a:t>
            </a:r>
            <a:r>
              <a:rPr lang="pt-PT" sz="2400" dirty="0" smtClean="0">
                <a:solidFill>
                  <a:schemeClr val="tx1"/>
                </a:solidFill>
              </a:rPr>
              <a:t>, geometria e atributos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15856"/>
            <a:ext cx="6486952" cy="48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4" name="Straight Arrow Connector 63"/>
          <p:cNvCxnSpPr/>
          <p:nvPr/>
        </p:nvCxnSpPr>
        <p:spPr bwMode="auto">
          <a:xfrm flipH="1">
            <a:off x="6444208" y="4149080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7020272" y="5301208"/>
            <a:ext cx="720080" cy="86409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611560" y="1628802"/>
            <a:ext cx="799427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Antes de começar a trabalhar com </a:t>
            </a:r>
            <a:r>
              <a:rPr lang="pt-PT" sz="2400" b="1" dirty="0" err="1" smtClean="0">
                <a:solidFill>
                  <a:schemeClr val="tx1"/>
                </a:solidFill>
              </a:rPr>
              <a:t>Hale</a:t>
            </a:r>
            <a:r>
              <a:rPr lang="pt-PT" sz="2400" b="1" dirty="0" smtClean="0">
                <a:solidFill>
                  <a:schemeClr val="tx1"/>
                </a:solidFill>
              </a:rPr>
              <a:t> ou outra ferramenta de harmonização</a:t>
            </a:r>
            <a:r>
              <a:rPr lang="pt-PT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Ler (e reler) as especificações dos dados!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b="1" i="1" dirty="0" smtClean="0">
                <a:solidFill>
                  <a:schemeClr val="tx1"/>
                </a:solidFill>
                <a:latin typeface="Humnst777 BT" pitchFamily="34" charset="0"/>
              </a:rPr>
              <a:t>Data </a:t>
            </a:r>
            <a:r>
              <a:rPr lang="pt-PT" sz="2000" b="1" i="1" dirty="0" err="1" smtClean="0">
                <a:solidFill>
                  <a:schemeClr val="tx1"/>
                </a:solidFill>
                <a:latin typeface="Humnst777 BT" pitchFamily="34" charset="0"/>
              </a:rPr>
              <a:t>Specification</a:t>
            </a:r>
            <a:r>
              <a:rPr lang="pt-PT" sz="2000" b="1" i="1" dirty="0" smtClean="0">
                <a:solidFill>
                  <a:schemeClr val="tx1"/>
                </a:solidFill>
                <a:latin typeface="Humnst777 BT" pitchFamily="34" charset="0"/>
              </a:rPr>
              <a:t> - </a:t>
            </a:r>
            <a:r>
              <a:rPr lang="pt-PT" sz="2000" b="1" i="1" dirty="0" err="1" smtClean="0">
                <a:solidFill>
                  <a:schemeClr val="tx1"/>
                </a:solidFill>
                <a:latin typeface="Humnst777 BT" pitchFamily="34" charset="0"/>
              </a:rPr>
              <a:t>Technical</a:t>
            </a:r>
            <a:r>
              <a:rPr lang="pt-PT" sz="2000" b="1" i="1" dirty="0" smtClean="0">
                <a:solidFill>
                  <a:schemeClr val="tx1"/>
                </a:solidFill>
                <a:latin typeface="Humnst777 BT" pitchFamily="34" charset="0"/>
              </a:rPr>
              <a:t> </a:t>
            </a:r>
            <a:r>
              <a:rPr lang="pt-PT" sz="2000" b="1" i="1" dirty="0" err="1" smtClean="0">
                <a:solidFill>
                  <a:schemeClr val="tx1"/>
                </a:solidFill>
                <a:latin typeface="Humnst777 BT" pitchFamily="34" charset="0"/>
              </a:rPr>
              <a:t>Guideline</a:t>
            </a:r>
            <a:r>
              <a:rPr lang="pt-PT" sz="2000" b="1" i="1" dirty="0" smtClean="0">
                <a:solidFill>
                  <a:schemeClr val="tx1"/>
                </a:solidFill>
                <a:latin typeface="Humnst777 BT" pitchFamily="34" charset="0"/>
              </a:rPr>
              <a:t> 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1"/>
                </a:solidFill>
                <a:latin typeface="Humnst777 BT" pitchFamily="34" charset="0"/>
              </a:rPr>
              <a:t>Modelos UML</a:t>
            </a:r>
            <a:endParaRPr lang="pt-PT" sz="2000" dirty="0">
              <a:solidFill>
                <a:schemeClr val="tx1"/>
              </a:solidFill>
              <a:latin typeface="Humnst777 BT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  <a:latin typeface="Humnst777 BT" pitchFamily="34" charset="0"/>
              </a:rPr>
              <a:t>  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Preparar com antecedência a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Matching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Table</a:t>
            </a:r>
            <a:endParaRPr lang="pt-PT" sz="2400" dirty="0" smtClean="0">
              <a:solidFill>
                <a:schemeClr val="tx1"/>
              </a:solidFill>
              <a:latin typeface="Humnst777 BT" pitchFamily="34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Procurar exemplos de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CDG’s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já harmonizados nos </a:t>
            </a:r>
            <a:r>
              <a:rPr lang="pt-PT" sz="2400" b="1" i="1" dirty="0" err="1" smtClean="0">
                <a:solidFill>
                  <a:schemeClr val="tx1"/>
                </a:solidFill>
                <a:latin typeface="Humnst777 BT" pitchFamily="34" charset="0"/>
              </a:rPr>
              <a:t>Thematic</a:t>
            </a:r>
            <a:r>
              <a:rPr lang="pt-PT" sz="2400" b="1" i="1" dirty="0" smtClean="0">
                <a:solidFill>
                  <a:schemeClr val="tx1"/>
                </a:solidFill>
                <a:latin typeface="Humnst777 BT" pitchFamily="34" charset="0"/>
              </a:rPr>
              <a:t> Clusters</a:t>
            </a:r>
            <a:r>
              <a:rPr lang="pt-PT" sz="2400" i="1" dirty="0" smtClean="0">
                <a:solidFill>
                  <a:schemeClr val="tx1"/>
                </a:solidFill>
                <a:latin typeface="Humnst777 BT" pitchFamily="34" charset="0"/>
              </a:rPr>
              <a:t>.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Partilhar conhecimentos e experiências com a comunidade!</a:t>
            </a:r>
          </a:p>
          <a:p>
            <a:pPr>
              <a:buClr>
                <a:srgbClr val="CC0000"/>
              </a:buClr>
            </a:pPr>
            <a:endParaRPr lang="pt-PT" sz="2400" dirty="0">
              <a:solidFill>
                <a:schemeClr val="tx1"/>
              </a:solidFill>
              <a:latin typeface="Humnst777 BT" pitchFamily="34" charset="0"/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400" dirty="0" smtClean="0">
                <a:solidFill>
                  <a:schemeClr val="bg2"/>
                </a:solidFill>
                <a:latin typeface="Humnst777 BT" pitchFamily="34" charset="0"/>
              </a:rPr>
              <a:t>Boas práticas da Harmonização</a:t>
            </a:r>
            <a:endParaRPr lang="pt-PT" sz="2400" dirty="0">
              <a:solidFill>
                <a:schemeClr val="bg2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4" y="3717034"/>
            <a:ext cx="24288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556792"/>
            <a:ext cx="7848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Função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rename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Permite copiar uma propriedade qualquer do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para o </a:t>
            </a:r>
            <a:r>
              <a:rPr lang="pt-PT" sz="2400" b="1" i="1" dirty="0" smtClean="0">
                <a:solidFill>
                  <a:schemeClr val="tx1"/>
                </a:solidFill>
              </a:rPr>
              <a:t>target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Foi utilizada na geometria, mas pode ser utilizada em qualquer propriedade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283968" y="4581128"/>
            <a:ext cx="1512168" cy="7200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29200"/>
            <a:ext cx="4533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556792"/>
            <a:ext cx="784887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Função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Assign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Permite atribuir um valor a uma propriedade do </a:t>
            </a:r>
            <a:r>
              <a:rPr lang="pt-PT" sz="2400" b="1" i="1" dirty="0" smtClean="0">
                <a:solidFill>
                  <a:schemeClr val="tx1"/>
                </a:solidFill>
              </a:rPr>
              <a:t>target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r>
              <a:rPr lang="pt-PT" sz="2400" b="1" i="1" dirty="0" smtClean="0">
                <a:solidFill>
                  <a:schemeClr val="tx1"/>
                </a:solidFill>
              </a:rPr>
              <a:t>, </a:t>
            </a:r>
            <a:r>
              <a:rPr lang="pt-PT" sz="2400" dirty="0" smtClean="0">
                <a:solidFill>
                  <a:schemeClr val="tx1"/>
                </a:solidFill>
              </a:rPr>
              <a:t>que não exista no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Shema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4" y="3501008"/>
            <a:ext cx="2371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" name="Straight Arrow Connector 50"/>
          <p:cNvCxnSpPr/>
          <p:nvPr/>
        </p:nvCxnSpPr>
        <p:spPr bwMode="auto">
          <a:xfrm>
            <a:off x="4139952" y="6165304"/>
            <a:ext cx="1512168" cy="7200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556792"/>
            <a:ext cx="78488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Função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Assign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Exemplo da função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Assign</a:t>
            </a:r>
            <a:r>
              <a:rPr lang="pt-PT" sz="2400" dirty="0" smtClean="0">
                <a:solidFill>
                  <a:schemeClr val="tx1"/>
                </a:solidFill>
              </a:rPr>
              <a:t> com campo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InspireId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InspireId</a:t>
            </a:r>
            <a:r>
              <a:rPr lang="pt-PT" sz="2400" dirty="0" smtClean="0">
                <a:solidFill>
                  <a:schemeClr val="tx1"/>
                </a:solidFill>
              </a:rPr>
              <a:t> é um campo complexo constituído por 3 campos </a:t>
            </a:r>
            <a:r>
              <a:rPr lang="pt-PT" sz="2400" b="1" i="1" dirty="0" err="1" smtClean="0">
                <a:solidFill>
                  <a:schemeClr val="tx1"/>
                </a:solidFill>
              </a:rPr>
              <a:t>LocalId</a:t>
            </a:r>
            <a:r>
              <a:rPr lang="pt-PT" sz="2400" dirty="0" smtClean="0">
                <a:solidFill>
                  <a:schemeClr val="tx1"/>
                </a:solidFill>
              </a:rPr>
              <a:t>, </a:t>
            </a:r>
            <a:r>
              <a:rPr lang="pt-PT" sz="2400" b="1" i="1" dirty="0" err="1" smtClean="0">
                <a:solidFill>
                  <a:schemeClr val="tx1"/>
                </a:solidFill>
              </a:rPr>
              <a:t>NameSpace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VersionId</a:t>
            </a:r>
            <a:r>
              <a:rPr lang="pt-PT" sz="2400" b="1" i="1" dirty="0" smtClean="0">
                <a:solidFill>
                  <a:schemeClr val="tx1"/>
                </a:solidFill>
              </a:rPr>
              <a:t>, </a:t>
            </a:r>
            <a:r>
              <a:rPr lang="pt-PT" sz="2400" dirty="0" smtClean="0">
                <a:solidFill>
                  <a:schemeClr val="tx1"/>
                </a:solidFill>
              </a:rPr>
              <a:t>em que os dois primeiros são obrigatórios.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1691680" y="4221088"/>
            <a:ext cx="1512168" cy="7200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4605131"/>
            <a:ext cx="249981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96752"/>
            <a:ext cx="784887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Função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Assign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 atributo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NameSpace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não existe na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data</a:t>
            </a:r>
            <a:r>
              <a:rPr lang="pt-PT" sz="2400" b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deve ter o valor </a:t>
            </a:r>
            <a:r>
              <a:rPr lang="pt-PT" sz="1600" dirty="0" smtClean="0">
                <a:solidFill>
                  <a:schemeClr val="tx1"/>
                </a:solidFill>
                <a:hlinkClick r:id="rId3"/>
              </a:rPr>
              <a:t>http://id.igeo.pt/so/SU/VectorStatisticalUnit</a:t>
            </a:r>
            <a:endParaRPr lang="pt-PT" sz="16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 padrão é o seguinte: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tx1"/>
                </a:solidFill>
              </a:rPr>
              <a:t>http://id.igeo.pt/so/{SiglaTemaInspire}/{ObjectoGeograficoInspire}/{localId}/{versão}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err="1" smtClean="0">
                <a:solidFill>
                  <a:schemeClr val="tx1"/>
                </a:solidFill>
              </a:rPr>
              <a:t>InspireId</a:t>
            </a:r>
            <a:r>
              <a:rPr lang="pt-PT" sz="1400" dirty="0" smtClean="0">
                <a:solidFill>
                  <a:schemeClr val="tx1"/>
                </a:solidFill>
              </a:rPr>
              <a:t> = Espaço de Nomes + </a:t>
            </a:r>
            <a:r>
              <a:rPr lang="pt-PT" sz="1400" dirty="0" err="1" smtClean="0">
                <a:solidFill>
                  <a:schemeClr val="tx1"/>
                </a:solidFill>
              </a:rPr>
              <a:t>localId</a:t>
            </a:r>
            <a:r>
              <a:rPr lang="pt-PT" sz="1400" dirty="0" smtClean="0">
                <a:solidFill>
                  <a:schemeClr val="tx1"/>
                </a:solidFill>
              </a:rPr>
              <a:t> + versão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smtClean="0">
                <a:solidFill>
                  <a:schemeClr val="tx1"/>
                </a:solidFill>
              </a:rPr>
              <a:t>Espaço de Nomes </a:t>
            </a:r>
            <a:r>
              <a:rPr lang="pt-PT" sz="1400" dirty="0" smtClean="0">
                <a:solidFill>
                  <a:schemeClr val="tx1"/>
                </a:solidFill>
              </a:rPr>
              <a:t>= http://id.igeo.pt/so/{SiglaTemaInspire}/{ObjectoGeograficoInspire}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err="1" smtClean="0">
                <a:solidFill>
                  <a:schemeClr val="tx1"/>
                </a:solidFill>
              </a:rPr>
              <a:t>SiglaTemaInspire</a:t>
            </a:r>
            <a:r>
              <a:rPr lang="pt-PT" sz="1400" dirty="0" smtClean="0">
                <a:solidFill>
                  <a:schemeClr val="tx1"/>
                </a:solidFill>
              </a:rPr>
              <a:t> = Sigla do Tema INSPIRE, 2 caracteres.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err="1" smtClean="0">
                <a:solidFill>
                  <a:schemeClr val="tx1"/>
                </a:solidFill>
              </a:rPr>
              <a:t>ObjectoGeograficoInspire</a:t>
            </a:r>
            <a:r>
              <a:rPr lang="pt-PT" sz="1400" b="1" dirty="0" smtClean="0">
                <a:solidFill>
                  <a:schemeClr val="tx1"/>
                </a:solidFill>
              </a:rPr>
              <a:t> </a:t>
            </a:r>
            <a:r>
              <a:rPr lang="pt-PT" sz="1400" dirty="0" smtClean="0">
                <a:solidFill>
                  <a:schemeClr val="tx1"/>
                </a:solidFill>
              </a:rPr>
              <a:t>= </a:t>
            </a:r>
            <a:r>
              <a:rPr lang="pt-PT" sz="1400" dirty="0" err="1" smtClean="0">
                <a:solidFill>
                  <a:schemeClr val="tx1"/>
                </a:solidFill>
              </a:rPr>
              <a:t>Objecto</a:t>
            </a:r>
            <a:r>
              <a:rPr lang="pt-PT" sz="1400" dirty="0" smtClean="0">
                <a:solidFill>
                  <a:schemeClr val="tx1"/>
                </a:solidFill>
              </a:rPr>
              <a:t> geográfico INSPIRE. Por extenso. 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err="1" smtClean="0">
                <a:solidFill>
                  <a:schemeClr val="tx1"/>
                </a:solidFill>
              </a:rPr>
              <a:t>localId</a:t>
            </a:r>
            <a:r>
              <a:rPr lang="pt-PT" sz="1400" dirty="0" smtClean="0">
                <a:solidFill>
                  <a:schemeClr val="tx1"/>
                </a:solidFill>
              </a:rPr>
              <a:t> = código ou designação do recurso original + “_” + código do </a:t>
            </a:r>
            <a:r>
              <a:rPr lang="pt-PT" sz="1400" dirty="0" err="1" smtClean="0">
                <a:solidFill>
                  <a:schemeClr val="tx1"/>
                </a:solidFill>
              </a:rPr>
              <a:t>objecto</a:t>
            </a:r>
            <a:r>
              <a:rPr lang="pt-PT" sz="1400" dirty="0" smtClean="0">
                <a:solidFill>
                  <a:schemeClr val="tx1"/>
                </a:solidFill>
              </a:rPr>
              <a:t> geográfico original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smtClean="0">
                <a:solidFill>
                  <a:schemeClr val="tx1"/>
                </a:solidFill>
              </a:rPr>
              <a:t>versão</a:t>
            </a:r>
            <a:r>
              <a:rPr lang="pt-PT" sz="1400" dirty="0" smtClean="0">
                <a:solidFill>
                  <a:schemeClr val="tx1"/>
                </a:solidFill>
              </a:rPr>
              <a:t> = versão do recurso original</a:t>
            </a:r>
          </a:p>
          <a:p>
            <a:pPr lvl="1" algn="just">
              <a:buClr>
                <a:srgbClr val="CC0000"/>
              </a:buClr>
            </a:pPr>
            <a:r>
              <a:rPr lang="pt-PT" sz="1200" dirty="0" smtClean="0">
                <a:solidFill>
                  <a:schemeClr val="tx1"/>
                </a:solidFill>
                <a:hlinkClick r:id="rId4"/>
              </a:rPr>
              <a:t>http://id.igeo.pt/so/GN/NamedPlace/topon200k_1/2010</a:t>
            </a:r>
            <a:r>
              <a:rPr lang="pt-PT" sz="1200" dirty="0" smtClean="0">
                <a:solidFill>
                  <a:schemeClr val="tx1"/>
                </a:solidFill>
              </a:rPr>
              <a:t>    </a:t>
            </a:r>
            <a:r>
              <a:rPr lang="pt-PT" sz="1200" dirty="0" smtClean="0">
                <a:solidFill>
                  <a:schemeClr val="tx1"/>
                </a:solidFill>
                <a:hlinkClick r:id="rId5"/>
              </a:rPr>
              <a:t>http://id.igeo.pt/so/AU/AdministrativeUnit/caop_010101/2010</a:t>
            </a:r>
            <a:endParaRPr lang="pt-PT" sz="12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12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924945"/>
            <a:ext cx="6048672" cy="38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36096" y="5517228"/>
            <a:ext cx="1346448" cy="432048"/>
            <a:chOff x="5436096" y="5517232"/>
            <a:chExt cx="1346448" cy="432048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5436096" y="5949280"/>
              <a:ext cx="129614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5868144" y="5517232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15816" y="4941171"/>
            <a:ext cx="936104" cy="729369"/>
            <a:chOff x="5868144" y="5157195"/>
            <a:chExt cx="936104" cy="729369"/>
          </a:xfrm>
        </p:grpSpPr>
        <p:cxnSp>
          <p:nvCxnSpPr>
            <p:cNvPr id="38" name="Straight Arrow Connector 37"/>
            <p:cNvCxnSpPr>
              <a:stCxn id="39" idx="0"/>
            </p:cNvCxnSpPr>
            <p:nvPr/>
          </p:nvCxnSpPr>
          <p:spPr bwMode="auto">
            <a:xfrm flipV="1">
              <a:off x="6325344" y="5157195"/>
              <a:ext cx="478904" cy="3600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5868144" y="5517232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6" y="3140968"/>
            <a:ext cx="2371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Group 46"/>
          <p:cNvGrpSpPr/>
          <p:nvPr/>
        </p:nvGrpSpPr>
        <p:grpSpPr>
          <a:xfrm>
            <a:off x="1907704" y="5445220"/>
            <a:ext cx="1152128" cy="432048"/>
            <a:chOff x="5868144" y="5517232"/>
            <a:chExt cx="1152128" cy="43204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6012160" y="5949280"/>
              <a:ext cx="1008112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5868144" y="5517232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6" y="2638426"/>
            <a:ext cx="52673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4" name="Group 53"/>
          <p:cNvGrpSpPr/>
          <p:nvPr/>
        </p:nvGrpSpPr>
        <p:grpSpPr>
          <a:xfrm>
            <a:off x="3635896" y="5949276"/>
            <a:ext cx="1152128" cy="432048"/>
            <a:chOff x="5868144" y="5517232"/>
            <a:chExt cx="1152128" cy="432048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7020272" y="5517232"/>
              <a:ext cx="0" cy="43204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Rectangle 55"/>
            <p:cNvSpPr/>
            <p:nvPr/>
          </p:nvSpPr>
          <p:spPr bwMode="auto">
            <a:xfrm>
              <a:off x="5868144" y="5517232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2564904"/>
            <a:ext cx="52959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8" name="Group 57"/>
          <p:cNvGrpSpPr/>
          <p:nvPr/>
        </p:nvGrpSpPr>
        <p:grpSpPr>
          <a:xfrm>
            <a:off x="4499992" y="5805260"/>
            <a:ext cx="1152128" cy="432048"/>
            <a:chOff x="5868144" y="5517232"/>
            <a:chExt cx="1152128" cy="432048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7020272" y="5517232"/>
              <a:ext cx="0" cy="43204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5868144" y="5517232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2" y="2708921"/>
            <a:ext cx="50577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1" name="Straight Arrow Connector 60"/>
          <p:cNvCxnSpPr/>
          <p:nvPr/>
        </p:nvCxnSpPr>
        <p:spPr bwMode="auto">
          <a:xfrm>
            <a:off x="2483768" y="4365104"/>
            <a:ext cx="1512168" cy="7200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96753"/>
            <a:ext cx="784887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err="1" smtClean="0">
                <a:solidFill>
                  <a:schemeClr val="tx1"/>
                </a:solidFill>
              </a:rPr>
              <a:t>InspireId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Os restantes campos</a:t>
            </a:r>
            <a:r>
              <a:rPr lang="pt-PT" sz="2400" b="1" dirty="0" smtClean="0">
                <a:solidFill>
                  <a:schemeClr val="tx1"/>
                </a:solidFill>
              </a:rPr>
              <a:t>:</a:t>
            </a: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LocalId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rename</a:t>
            </a:r>
            <a:r>
              <a:rPr lang="pt-PT" sz="2400" dirty="0" smtClean="0">
                <a:solidFill>
                  <a:schemeClr val="tx1"/>
                </a:solidFill>
              </a:rPr>
              <a:t> de um campo com código único ou designação do recurso original + “_” + código do </a:t>
            </a:r>
            <a:r>
              <a:rPr lang="pt-PT" sz="2400" dirty="0" err="1" smtClean="0">
                <a:solidFill>
                  <a:schemeClr val="tx1"/>
                </a:solidFill>
              </a:rPr>
              <a:t>objecto</a:t>
            </a:r>
            <a:r>
              <a:rPr lang="pt-PT" sz="2400" dirty="0" smtClean="0">
                <a:solidFill>
                  <a:schemeClr val="tx1"/>
                </a:solidFill>
              </a:rPr>
              <a:t> geográfico </a:t>
            </a: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-- Definition --</a:t>
            </a: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A local identifier, assigned by the data provider. The local identifier is unique within the namespace, that is no other spatial object carries the same unique identifier.</a:t>
            </a: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-- Description --</a:t>
            </a: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NOTE It is the responsibility of the data provider to guarantee uniqueness of the local identifier within the namespace.</a:t>
            </a:r>
            <a:endParaRPr lang="pt-PT" sz="1200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VersionId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assign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de um valor da versão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-- Definition --</a:t>
            </a: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The identifier of the particular version of the spatial object, with a maximum length of </a:t>
            </a:r>
            <a:r>
              <a:rPr lang="en-US" sz="1200" b="1" u="sng" dirty="0" smtClean="0">
                <a:solidFill>
                  <a:schemeClr val="tx1"/>
                </a:solidFill>
              </a:rPr>
              <a:t>25 characters</a:t>
            </a:r>
            <a:r>
              <a:rPr lang="en-US" sz="1200" dirty="0" smtClean="0">
                <a:solidFill>
                  <a:schemeClr val="tx1"/>
                </a:solidFill>
              </a:rPr>
              <a:t>. If the specification of a spatial object type with an external object identifier includes life-cycle information, the version identifier is used to distinguish between the different versions of a spatial object. Within the set of all versions of a spatial object, the version identifier is unique.</a:t>
            </a:r>
            <a:endParaRPr lang="pt-PT" sz="12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9324528" y="5157188"/>
            <a:ext cx="1152128" cy="432048"/>
            <a:chOff x="5868144" y="5517232"/>
            <a:chExt cx="1152128" cy="432048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7020272" y="5517232"/>
              <a:ext cx="0" cy="43204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Rectangle 55"/>
            <p:cNvSpPr/>
            <p:nvPr/>
          </p:nvSpPr>
          <p:spPr bwMode="auto">
            <a:xfrm>
              <a:off x="5868144" y="5517232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6"/>
            <a:ext cx="78488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Codelists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São listas de códigos e seus valores, conforme definido nas regras de implementação </a:t>
            </a:r>
            <a:r>
              <a:rPr lang="pt-PT" sz="2400" b="1" i="1" dirty="0" smtClean="0">
                <a:solidFill>
                  <a:schemeClr val="tx1"/>
                </a:solidFill>
              </a:rPr>
              <a:t>INSPIRE</a:t>
            </a:r>
            <a:r>
              <a:rPr lang="pt-PT" sz="2400" dirty="0" smtClean="0">
                <a:solidFill>
                  <a:schemeClr val="tx1"/>
                </a:solidFill>
              </a:rPr>
              <a:t> relativas à interoperabilidade dos conjuntos e serviços de dados espaciais (Regulamento (UE) no 1089/2010 da Comissão). </a:t>
            </a: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1"/>
            <a:ext cx="3771900" cy="48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6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Codelists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No</a:t>
            </a:r>
            <a:r>
              <a:rPr lang="pt-PT" sz="2400" b="1" i="1" dirty="0" smtClean="0">
                <a:solidFill>
                  <a:schemeClr val="tx1"/>
                </a:solidFill>
              </a:rPr>
              <a:t> target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esta estrutura de elementos está associada a </a:t>
            </a:r>
            <a:r>
              <a:rPr lang="pt-PT" sz="2400" b="1" i="1" dirty="0" err="1" smtClean="0">
                <a:solidFill>
                  <a:schemeClr val="tx1"/>
                </a:solidFill>
              </a:rPr>
              <a:t>Codelist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 campo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Href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irá receber</a:t>
            </a:r>
          </a:p>
          <a:p>
            <a:pPr lvl="1" algn="just">
              <a:buClr>
                <a:srgbClr val="CC0000"/>
              </a:buClr>
            </a:pPr>
            <a:r>
              <a:rPr lang="pt-PT" sz="2400" dirty="0" smtClean="0">
                <a:solidFill>
                  <a:schemeClr val="tx1"/>
                </a:solidFill>
              </a:rPr>
              <a:t>os valores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>
            <a:off x="7020272" y="4509120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6228184" y="4221088"/>
            <a:ext cx="1584176" cy="172819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2" y="1988841"/>
            <a:ext cx="3305175" cy="264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7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Como importar </a:t>
            </a:r>
            <a:r>
              <a:rPr lang="pt-PT" sz="2400" b="1" i="1" dirty="0" err="1" smtClean="0">
                <a:solidFill>
                  <a:schemeClr val="tx1"/>
                </a:solidFill>
              </a:rPr>
              <a:t>Codelists</a:t>
            </a:r>
            <a:endParaRPr lang="pt-PT" sz="2400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>
            <a:off x="3275856" y="3717032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1835696" y="2420888"/>
            <a:ext cx="216024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6" y="1988840"/>
            <a:ext cx="429719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 bwMode="auto">
          <a:xfrm flipV="1">
            <a:off x="3275856" y="3429000"/>
            <a:ext cx="0" cy="4320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123728" y="3501008"/>
            <a:ext cx="91440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rPr>
              <a:t>Clicar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4" y="1916833"/>
            <a:ext cx="3550509" cy="411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Group 41"/>
          <p:cNvGrpSpPr/>
          <p:nvPr/>
        </p:nvGrpSpPr>
        <p:grpSpPr>
          <a:xfrm>
            <a:off x="683568" y="4797149"/>
            <a:ext cx="1656184" cy="369332"/>
            <a:chOff x="9360024" y="4581128"/>
            <a:chExt cx="1656184" cy="369332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>
              <a:off x="10296128" y="4869160"/>
              <a:ext cx="72008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9360024" y="4581128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51720" y="5949277"/>
            <a:ext cx="1152128" cy="441340"/>
            <a:chOff x="9144000" y="4437112"/>
            <a:chExt cx="1152128" cy="44134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10296128" y="4437112"/>
              <a:ext cx="0" cy="43204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9144000" y="4509120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4" y="1988840"/>
            <a:ext cx="50196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Group 46"/>
          <p:cNvGrpSpPr/>
          <p:nvPr/>
        </p:nvGrpSpPr>
        <p:grpSpPr>
          <a:xfrm>
            <a:off x="3707904" y="5949277"/>
            <a:ext cx="1152128" cy="441340"/>
            <a:chOff x="9144000" y="4437112"/>
            <a:chExt cx="1152128" cy="44134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10296128" y="4437112"/>
              <a:ext cx="0" cy="43204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9144000" y="4509120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204865"/>
            <a:ext cx="6343650" cy="31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Arrow Connector 37"/>
          <p:cNvCxnSpPr/>
          <p:nvPr/>
        </p:nvCxnSpPr>
        <p:spPr bwMode="auto">
          <a:xfrm flipH="1" flipV="1">
            <a:off x="3707904" y="2996952"/>
            <a:ext cx="1728192" cy="43204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5"/>
            <a:ext cx="3312368" cy="417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7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Como utilizar </a:t>
            </a:r>
            <a:r>
              <a:rPr lang="pt-PT" sz="2400" b="1" i="1" dirty="0" err="1" smtClean="0">
                <a:solidFill>
                  <a:schemeClr val="tx1"/>
                </a:solidFill>
              </a:rPr>
              <a:t>Codelists</a:t>
            </a:r>
            <a:endParaRPr lang="pt-PT" sz="2400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2483768" y="3356989"/>
            <a:ext cx="1656184" cy="369332"/>
            <a:chOff x="8639944" y="4509120"/>
            <a:chExt cx="1656184" cy="369332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H="1">
              <a:off x="8639944" y="4869160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9144000" y="4509120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grpSp>
        <p:nvGrpSpPr>
          <p:cNvPr id="39" name="Group 46"/>
          <p:cNvGrpSpPr/>
          <p:nvPr/>
        </p:nvGrpSpPr>
        <p:grpSpPr>
          <a:xfrm>
            <a:off x="504056" y="4149077"/>
            <a:ext cx="914400" cy="585356"/>
            <a:chOff x="9144000" y="4293096"/>
            <a:chExt cx="914400" cy="585356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V="1">
              <a:off x="9179496" y="4293096"/>
              <a:ext cx="0" cy="5760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9144000" y="4509120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708921"/>
            <a:ext cx="2971800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46"/>
          <p:cNvGrpSpPr/>
          <p:nvPr/>
        </p:nvGrpSpPr>
        <p:grpSpPr>
          <a:xfrm>
            <a:off x="2843808" y="4293093"/>
            <a:ext cx="1994520" cy="369332"/>
            <a:chOff x="7631832" y="4509120"/>
            <a:chExt cx="1994520" cy="369332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H="1">
              <a:off x="7631832" y="4653136"/>
              <a:ext cx="1008112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8711952" y="4509120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844824"/>
            <a:ext cx="53149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Straight Arrow Connector 58"/>
          <p:cNvCxnSpPr/>
          <p:nvPr/>
        </p:nvCxnSpPr>
        <p:spPr bwMode="auto">
          <a:xfrm>
            <a:off x="3851920" y="4653136"/>
            <a:ext cx="0" cy="57606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3203848" y="4365104"/>
            <a:ext cx="1008112" cy="1080120"/>
            <a:chOff x="3203848" y="4365104"/>
            <a:chExt cx="1008112" cy="1080120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3923928" y="4365104"/>
              <a:ext cx="0" cy="10801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Rectangle 66"/>
            <p:cNvSpPr/>
            <p:nvPr/>
          </p:nvSpPr>
          <p:spPr bwMode="auto">
            <a:xfrm>
              <a:off x="3203848" y="4653136"/>
              <a:ext cx="1008112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Humanst521 BT" pitchFamily="34" charset="0"/>
              </a:endParaRPr>
            </a:p>
          </p:txBody>
        </p:sp>
      </p:grp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4" y="1844825"/>
            <a:ext cx="53625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9" name="Group 68"/>
          <p:cNvGrpSpPr/>
          <p:nvPr/>
        </p:nvGrpSpPr>
        <p:grpSpPr>
          <a:xfrm>
            <a:off x="6084168" y="2348880"/>
            <a:ext cx="1440160" cy="576064"/>
            <a:chOff x="2771800" y="4653136"/>
            <a:chExt cx="1440160" cy="576064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 flipH="1">
              <a:off x="2771800" y="5229200"/>
              <a:ext cx="1152128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Rectangle 70"/>
            <p:cNvSpPr/>
            <p:nvPr/>
          </p:nvSpPr>
          <p:spPr bwMode="auto">
            <a:xfrm>
              <a:off x="3203848" y="4653136"/>
              <a:ext cx="1008112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Humanst521 BT" pitchFamily="34" charset="0"/>
              </a:endParaRPr>
            </a:p>
          </p:txBody>
        </p:sp>
      </p:grp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6" y="1988840"/>
            <a:ext cx="5199285" cy="405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4" name="Group 73"/>
          <p:cNvGrpSpPr/>
          <p:nvPr/>
        </p:nvGrpSpPr>
        <p:grpSpPr>
          <a:xfrm>
            <a:off x="4572000" y="3501008"/>
            <a:ext cx="1296144" cy="720080"/>
            <a:chOff x="2915816" y="4581128"/>
            <a:chExt cx="1296144" cy="720080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 flipV="1">
              <a:off x="2915816" y="4581128"/>
              <a:ext cx="0" cy="72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3203848" y="4653136"/>
              <a:ext cx="1008112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995936" y="4797152"/>
            <a:ext cx="1296144" cy="792088"/>
            <a:chOff x="2915816" y="4653136"/>
            <a:chExt cx="1296144" cy="792088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2915816" y="4725144"/>
              <a:ext cx="0" cy="72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3203848" y="4653136"/>
              <a:ext cx="1008112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Humanst521 BT" pitchFamily="34" charset="0"/>
              </a:endParaRPr>
            </a:p>
          </p:txBody>
        </p:sp>
      </p:grp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8" y="1916833"/>
            <a:ext cx="52673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4" name="Group 83"/>
          <p:cNvGrpSpPr/>
          <p:nvPr/>
        </p:nvGrpSpPr>
        <p:grpSpPr>
          <a:xfrm>
            <a:off x="5868144" y="2492896"/>
            <a:ext cx="1440160" cy="576064"/>
            <a:chOff x="2771800" y="4653136"/>
            <a:chExt cx="1440160" cy="576064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 flipH="1">
              <a:off x="2771800" y="5229200"/>
              <a:ext cx="1152128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Rectangle 85"/>
            <p:cNvSpPr/>
            <p:nvPr/>
          </p:nvSpPr>
          <p:spPr bwMode="auto">
            <a:xfrm>
              <a:off x="3203848" y="4653136"/>
              <a:ext cx="1008112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860032" y="4653136"/>
            <a:ext cx="1440160" cy="720080"/>
            <a:chOff x="2771800" y="4509120"/>
            <a:chExt cx="1440160" cy="72008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2771800" y="4509120"/>
              <a:ext cx="0" cy="72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Rectangle 88"/>
            <p:cNvSpPr/>
            <p:nvPr/>
          </p:nvSpPr>
          <p:spPr bwMode="auto">
            <a:xfrm>
              <a:off x="3203848" y="4653136"/>
              <a:ext cx="1008112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Humanst521 BT" pitchFamily="34" charset="0"/>
              </a:endParaRPr>
            </a:p>
          </p:txBody>
        </p:sp>
      </p:grp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1052736"/>
            <a:ext cx="48387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4" name="Straight Arrow Connector 63"/>
          <p:cNvCxnSpPr/>
          <p:nvPr/>
        </p:nvCxnSpPr>
        <p:spPr bwMode="auto">
          <a:xfrm>
            <a:off x="1835696" y="2996952"/>
            <a:ext cx="1368152" cy="7200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7"/>
            <a:ext cx="784887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Codelists</a:t>
            </a:r>
            <a:r>
              <a:rPr lang="pt-PT" sz="2400" b="1" i="1" dirty="0" smtClean="0">
                <a:solidFill>
                  <a:schemeClr val="tx1"/>
                </a:solidFill>
              </a:rPr>
              <a:t> Externas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Existem </a:t>
            </a:r>
            <a:r>
              <a:rPr lang="pt-PT" sz="2400" dirty="0" err="1" smtClean="0">
                <a:solidFill>
                  <a:schemeClr val="tx1"/>
                </a:solidFill>
              </a:rPr>
              <a:t>codelist</a:t>
            </a:r>
            <a:r>
              <a:rPr lang="pt-PT" sz="2400" dirty="0" smtClean="0">
                <a:solidFill>
                  <a:schemeClr val="tx1"/>
                </a:solidFill>
              </a:rPr>
              <a:t> mantidas por organizações externas ao Inspire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hlinkClick r:id="rId3"/>
              </a:rPr>
              <a:t>Causas de morte</a:t>
            </a:r>
            <a:r>
              <a:rPr lang="pt-PT" sz="2400" dirty="0" smtClean="0">
                <a:solidFill>
                  <a:schemeClr val="tx1"/>
                </a:solidFill>
              </a:rPr>
              <a:t> Eurostat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hlinkClick r:id="rId4"/>
              </a:rPr>
              <a:t>Patologia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World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Health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Organization</a:t>
            </a:r>
            <a:r>
              <a:rPr lang="pt-PT" sz="2400" dirty="0" smtClean="0">
                <a:solidFill>
                  <a:schemeClr val="tx1"/>
                </a:solidFill>
              </a:rPr>
              <a:t> WHO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8"/>
            <a:ext cx="799427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dirty="0" smtClean="0">
                <a:solidFill>
                  <a:srgbClr val="FF0000"/>
                </a:solidFill>
                <a:latin typeface="Humnst777 BT" pitchFamily="34" charset="0"/>
              </a:rPr>
              <a:t>H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UMBOLDT </a:t>
            </a:r>
            <a:r>
              <a:rPr lang="pt-PT" sz="2400" b="1" dirty="0" err="1" smtClean="0">
                <a:solidFill>
                  <a:srgbClr val="FF0000"/>
                </a:solidFill>
                <a:latin typeface="Humnst777 BT" pitchFamily="34" charset="0"/>
              </a:rPr>
              <a:t>AL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ignment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</a:t>
            </a:r>
            <a:r>
              <a:rPr lang="pt-PT" sz="2400" b="1" dirty="0" smtClean="0">
                <a:solidFill>
                  <a:srgbClr val="FF0000"/>
                </a:solidFill>
                <a:latin typeface="Humnst777 BT" pitchFamily="34" charset="0"/>
              </a:rPr>
              <a:t>E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ditor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Software utilizado para criar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mapping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entre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schemas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diferentes e aplicar a transformação resultante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 </a:t>
            </a:r>
            <a:r>
              <a:rPr lang="pt-PT" sz="2400" i="1" dirty="0" smtClean="0">
                <a:solidFill>
                  <a:schemeClr val="tx1"/>
                </a:solidFill>
                <a:latin typeface="Humnst777 BT" pitchFamily="34" charset="0"/>
              </a:rPr>
              <a:t>Software Open </a:t>
            </a:r>
            <a:r>
              <a:rPr lang="pt-PT" sz="2400" i="1" dirty="0" err="1" smtClean="0">
                <a:solidFill>
                  <a:schemeClr val="tx1"/>
                </a:solidFill>
                <a:latin typeface="Humnst777 BT" pitchFamily="34" charset="0"/>
              </a:rPr>
              <a:t>Source</a:t>
            </a:r>
            <a:endParaRPr lang="pt-PT" sz="2400" i="1" dirty="0" smtClean="0">
              <a:solidFill>
                <a:schemeClr val="tx1"/>
              </a:solidFill>
              <a:latin typeface="Humnst777 BT" pitchFamily="34" charset="0"/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Fornece uma interface gráfica  rica, textual e especificamente aprovado para especialistas em IG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i="1" dirty="0" smtClean="0">
                <a:solidFill>
                  <a:schemeClr val="tx1"/>
                </a:solidFill>
                <a:latin typeface="Humnst777 BT" pitchFamily="34" charset="0"/>
              </a:rPr>
              <a:t>Feedback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instantâneo sobre o processo de harmonização de dados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  <a:hlinkClick r:id="rId3"/>
              </a:rPr>
              <a:t>Download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versão 2.9.4 (2015-11-01) versão 32 e 64 bit para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windows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, Mac OS, Linux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pt-PT" sz="2400" dirty="0">
              <a:solidFill>
                <a:schemeClr val="tx1"/>
              </a:solidFill>
              <a:latin typeface="Humnst777 BT" pitchFamily="34" charset="0"/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4400" dirty="0" err="1" smtClean="0">
                <a:solidFill>
                  <a:schemeClr val="bg2"/>
                </a:solidFill>
                <a:latin typeface="Humnst777 BT" pitchFamily="34" charset="0"/>
              </a:rPr>
              <a:t>Hale</a:t>
            </a:r>
            <a:endParaRPr lang="pt-PT" sz="4400" dirty="0">
              <a:solidFill>
                <a:schemeClr val="bg2"/>
              </a:solidFill>
              <a:latin typeface="Humnst777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7"/>
            <a:ext cx="784887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Codelist</a:t>
            </a:r>
            <a:r>
              <a:rPr lang="pt-PT" sz="2400" b="1" i="1" dirty="0" smtClean="0">
                <a:solidFill>
                  <a:schemeClr val="tx1"/>
                </a:solidFill>
              </a:rPr>
              <a:t> ainda sem valores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Existem algumas </a:t>
            </a:r>
            <a:r>
              <a:rPr lang="pt-PT" sz="2400" i="1" dirty="0" err="1" smtClean="0">
                <a:solidFill>
                  <a:schemeClr val="tx1"/>
                </a:solidFill>
              </a:rPr>
              <a:t>codelist</a:t>
            </a:r>
            <a:r>
              <a:rPr lang="pt-PT" sz="2400" dirty="0" smtClean="0">
                <a:solidFill>
                  <a:schemeClr val="tx1"/>
                </a:solidFill>
              </a:rPr>
              <a:t> sem códigos definidos, por vezes completamente vazias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i="1" dirty="0" smtClean="0">
                <a:solidFill>
                  <a:schemeClr val="tx1"/>
                </a:solidFill>
              </a:rPr>
              <a:t>INSPIRE </a:t>
            </a:r>
            <a:r>
              <a:rPr lang="pt-PT" sz="2400" i="1" dirty="0" err="1" smtClean="0">
                <a:solidFill>
                  <a:schemeClr val="tx1"/>
                </a:solidFill>
              </a:rPr>
              <a:t>Registry</a:t>
            </a:r>
            <a:r>
              <a:rPr lang="pt-PT" sz="24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Padrão em estudo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800" dirty="0" smtClean="0">
                <a:solidFill>
                  <a:schemeClr val="tx1"/>
                </a:solidFill>
              </a:rPr>
              <a:t>1. http://registo.igeo.pt/codelist/{NomeListaCodigos}Value</a:t>
            </a:r>
            <a:endParaRPr lang="pt-PT" sz="2400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800" dirty="0" smtClean="0">
                <a:solidFill>
                  <a:schemeClr val="tx1"/>
                </a:solidFill>
              </a:rPr>
              <a:t>2. http://registo.igeo.pt/codelist/{NomeListaCodigos}Value/{ValorCodigo}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1400" dirty="0" smtClean="0">
              <a:solidFill>
                <a:schemeClr val="tx1"/>
              </a:solidFill>
              <a:hlinkClick r:id="rId3"/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smtClean="0">
                <a:solidFill>
                  <a:schemeClr val="tx1"/>
                </a:solidFill>
                <a:hlinkClick r:id="rId3"/>
              </a:rPr>
              <a:t>http://registo.igeo.pt/codelist/AggregationUnitValue/NUTSIII</a:t>
            </a:r>
            <a:endParaRPr lang="pt-PT" sz="1400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1400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6"/>
            <a:ext cx="55446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Outras funções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Groovy</a:t>
            </a:r>
            <a:r>
              <a:rPr lang="pt-PT" sz="2400" b="1" i="1" dirty="0" smtClean="0">
                <a:solidFill>
                  <a:schemeClr val="tx1"/>
                </a:solidFill>
              </a:rPr>
              <a:t> Script</a:t>
            </a: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Permite o cálculo através de código de um valor de uma propriedade no </a:t>
            </a:r>
            <a:r>
              <a:rPr lang="pt-PT" sz="2400" b="1" i="1" dirty="0" smtClean="0">
                <a:solidFill>
                  <a:schemeClr val="tx1"/>
                </a:solidFill>
              </a:rPr>
              <a:t>target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</a:pPr>
            <a:endParaRPr lang="pt-PT" sz="2400" i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756576" y="3645021"/>
            <a:ext cx="1152128" cy="441340"/>
            <a:chOff x="2123728" y="3429000"/>
            <a:chExt cx="1152128" cy="44134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V="1">
              <a:off x="3275856" y="3429000"/>
              <a:ext cx="0" cy="43204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tangle 25"/>
            <p:cNvSpPr/>
            <p:nvPr/>
          </p:nvSpPr>
          <p:spPr bwMode="auto">
            <a:xfrm>
              <a:off x="2123728" y="3501008"/>
              <a:ext cx="914400" cy="36933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Clicar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6"/>
            <a:ext cx="2743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4389107"/>
            <a:ext cx="5766041" cy="175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41"/>
          <p:cNvSpPr/>
          <p:nvPr/>
        </p:nvSpPr>
        <p:spPr bwMode="auto">
          <a:xfrm>
            <a:off x="6444208" y="2060848"/>
            <a:ext cx="2088232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>
            <a:off x="8135888" y="2204864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6"/>
            <a:ext cx="554461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Outras funções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Mathematical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Expression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Define um valor através de uma expressão matemática</a:t>
            </a: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Pode utilizar variáveis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6"/>
            <a:ext cx="2743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 bwMode="auto">
          <a:xfrm>
            <a:off x="6444208" y="2492896"/>
            <a:ext cx="2088232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135888" y="2492896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61048"/>
            <a:ext cx="4095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4" y="3933056"/>
            <a:ext cx="375641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6"/>
            <a:ext cx="554461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Outras funções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smtClean="0">
                <a:solidFill>
                  <a:schemeClr val="tx1"/>
                </a:solidFill>
              </a:rPr>
              <a:t>Date </a:t>
            </a:r>
            <a:r>
              <a:rPr lang="pt-PT" sz="2400" b="1" i="1" dirty="0" err="1" smtClean="0">
                <a:solidFill>
                  <a:schemeClr val="tx1"/>
                </a:solidFill>
              </a:rPr>
              <a:t>Extraction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Extrai uma data de uma </a:t>
            </a:r>
            <a:r>
              <a:rPr lang="pt-PT" sz="2400" dirty="0" err="1" smtClean="0">
                <a:solidFill>
                  <a:schemeClr val="tx1"/>
                </a:solidFill>
              </a:rPr>
              <a:t>string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err="1" smtClean="0">
                <a:solidFill>
                  <a:schemeClr val="tx1"/>
                </a:solidFill>
              </a:rPr>
              <a:t>yyyy</a:t>
            </a:r>
            <a:r>
              <a:rPr lang="pt-PT" sz="2400" b="1" dirty="0" smtClean="0">
                <a:solidFill>
                  <a:schemeClr val="tx1"/>
                </a:solidFill>
              </a:rPr>
              <a:t>-MM-</a:t>
            </a:r>
            <a:r>
              <a:rPr lang="pt-PT" sz="2400" b="1" dirty="0" err="1" smtClean="0">
                <a:solidFill>
                  <a:schemeClr val="tx1"/>
                </a:solidFill>
              </a:rPr>
              <a:t>dd</a:t>
            </a:r>
            <a:r>
              <a:rPr lang="pt-PT" sz="2400" b="1" dirty="0" smtClean="0">
                <a:solidFill>
                  <a:schemeClr val="tx1"/>
                </a:solidFill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</a:rPr>
              <a:t>HH:mm:ss</a:t>
            </a: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6"/>
            <a:ext cx="2743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 bwMode="auto">
          <a:xfrm>
            <a:off x="6444208" y="2708920"/>
            <a:ext cx="2088232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135888" y="2708920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6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Outras funções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Regex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Analisys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Aplica uma </a:t>
            </a:r>
            <a:r>
              <a:rPr lang="pt-PT" sz="2400" i="1" dirty="0" smtClean="0">
                <a:solidFill>
                  <a:schemeClr val="tx1"/>
                </a:solidFill>
              </a:rPr>
              <a:t>regular </a:t>
            </a:r>
            <a:r>
              <a:rPr lang="pt-PT" sz="2400" i="1" dirty="0" err="1" smtClean="0">
                <a:solidFill>
                  <a:schemeClr val="tx1"/>
                </a:solidFill>
              </a:rPr>
              <a:t>expression</a:t>
            </a:r>
            <a:r>
              <a:rPr lang="pt-PT" sz="2400" i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a uma </a:t>
            </a:r>
            <a:r>
              <a:rPr lang="pt-PT" sz="2400" i="1" dirty="0" err="1" smtClean="0">
                <a:solidFill>
                  <a:schemeClr val="tx1"/>
                </a:solidFill>
              </a:rPr>
              <a:t>string</a:t>
            </a:r>
            <a:endParaRPr lang="pt-PT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6"/>
            <a:ext cx="2743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 bwMode="auto">
          <a:xfrm>
            <a:off x="6444208" y="2924944"/>
            <a:ext cx="2088232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100392" y="2924944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7"/>
            <a:ext cx="5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</a:t>
            </a: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5760640" cy="529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412776"/>
            <a:ext cx="55446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Outras funções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err="1" smtClean="0">
                <a:solidFill>
                  <a:schemeClr val="tx1"/>
                </a:solidFill>
              </a:rPr>
              <a:t>Classification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Reclassifica valores</a:t>
            </a: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6"/>
            <a:ext cx="2743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 bwMode="auto">
          <a:xfrm>
            <a:off x="6444208" y="3356992"/>
            <a:ext cx="208823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135888" y="3356992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996952"/>
            <a:ext cx="3672408" cy="324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052736"/>
            <a:ext cx="55446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Outras funções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Formatted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String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Semelhante ao </a:t>
            </a:r>
            <a:r>
              <a:rPr lang="pt-PT" sz="2400" dirty="0" err="1" smtClean="0">
                <a:solidFill>
                  <a:schemeClr val="tx1"/>
                </a:solidFill>
              </a:rPr>
              <a:t>Mathematical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Expression</a:t>
            </a:r>
            <a:r>
              <a:rPr lang="pt-PT" sz="2400" dirty="0" smtClean="0">
                <a:solidFill>
                  <a:schemeClr val="tx1"/>
                </a:solidFill>
              </a:rPr>
              <a:t> mas com </a:t>
            </a:r>
            <a:r>
              <a:rPr lang="pt-PT" sz="2400" dirty="0" err="1" smtClean="0">
                <a:solidFill>
                  <a:schemeClr val="tx1"/>
                </a:solidFill>
              </a:rPr>
              <a:t>Strings</a:t>
            </a:r>
            <a:endParaRPr lang="pt-PT" sz="2400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</a:rPr>
              <a:t>Cria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uma</a:t>
            </a:r>
            <a:r>
              <a:rPr lang="en-US" sz="2400" dirty="0" smtClean="0">
                <a:solidFill>
                  <a:schemeClr val="tx1"/>
                </a:solidFill>
              </a:rPr>
              <a:t> string </a:t>
            </a:r>
            <a:r>
              <a:rPr lang="en-US" sz="2400" dirty="0" err="1" smtClean="0">
                <a:solidFill>
                  <a:schemeClr val="tx1"/>
                </a:solidFill>
              </a:rPr>
              <a:t>através</a:t>
            </a:r>
            <a:r>
              <a:rPr lang="en-US" sz="2400" dirty="0" smtClean="0">
                <a:solidFill>
                  <a:schemeClr val="tx1"/>
                </a:solidFill>
              </a:rPr>
              <a:t> de um </a:t>
            </a:r>
            <a:r>
              <a:rPr lang="en-US" sz="2400" dirty="0" err="1" smtClean="0">
                <a:solidFill>
                  <a:schemeClr val="tx1"/>
                </a:solidFill>
              </a:rPr>
              <a:t>padrão</a:t>
            </a:r>
            <a:r>
              <a:rPr lang="en-US" sz="2400" dirty="0" smtClean="0">
                <a:solidFill>
                  <a:schemeClr val="tx1"/>
                </a:solidFill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</a:rPr>
              <a:t>variáveis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6"/>
            <a:ext cx="2743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 bwMode="auto">
          <a:xfrm>
            <a:off x="6444208" y="3573016"/>
            <a:ext cx="208823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135888" y="3573016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052736"/>
            <a:ext cx="55446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Outras funções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Assign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Bound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Atribui </a:t>
            </a:r>
            <a:r>
              <a:rPr lang="pt-PT" sz="2400" dirty="0" smtClean="0">
                <a:solidFill>
                  <a:schemeClr val="tx1"/>
                </a:solidFill>
              </a:rPr>
              <a:t>um valor a uma propriedade (</a:t>
            </a:r>
            <a:r>
              <a:rPr lang="pt-PT" sz="2400" b="1" i="1" dirty="0" smtClean="0">
                <a:solidFill>
                  <a:schemeClr val="tx1"/>
                </a:solidFill>
              </a:rPr>
              <a:t>target</a:t>
            </a:r>
            <a:r>
              <a:rPr lang="pt-PT" sz="2400" dirty="0" smtClean="0">
                <a:solidFill>
                  <a:schemeClr val="tx1"/>
                </a:solidFill>
              </a:rPr>
              <a:t>) se uma propriedade na fonte estiver presente. 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6"/>
            <a:ext cx="2743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 bwMode="auto">
          <a:xfrm>
            <a:off x="6444208" y="3789040"/>
            <a:ext cx="208823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135888" y="3789040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052736"/>
            <a:ext cx="55446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Outras funções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Generate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Sequential</a:t>
            </a:r>
            <a:r>
              <a:rPr lang="pt-PT" sz="2400" b="1" i="1" dirty="0" smtClean="0">
                <a:solidFill>
                  <a:schemeClr val="tx1"/>
                </a:solidFill>
              </a:rPr>
              <a:t> ID </a:t>
            </a:r>
            <a:r>
              <a:rPr lang="pt-PT" sz="2400" dirty="0" smtClean="0">
                <a:solidFill>
                  <a:schemeClr val="tx1"/>
                </a:solidFill>
              </a:rPr>
              <a:t>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Generate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UniqueID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2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Cria um identificador sequencial numérico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6"/>
            <a:ext cx="2743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 bwMode="auto">
          <a:xfrm>
            <a:off x="6444208" y="4365104"/>
            <a:ext cx="208823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135888" y="4365104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29001"/>
            <a:ext cx="4752528" cy="366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 bwMode="auto">
          <a:xfrm>
            <a:off x="6444208" y="4797152"/>
            <a:ext cx="208823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8135888" y="4797152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4400" dirty="0" err="1" smtClean="0">
                <a:solidFill>
                  <a:schemeClr val="bg2"/>
                </a:solidFill>
                <a:latin typeface="Humnst777 BT" pitchFamily="34" charset="0"/>
              </a:rPr>
              <a:t>Hale</a:t>
            </a:r>
            <a:endParaRPr lang="pt-PT" sz="4400" dirty="0">
              <a:solidFill>
                <a:schemeClr val="bg2"/>
              </a:solidFill>
              <a:latin typeface="Humnst777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693367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395536" y="1052736"/>
            <a:ext cx="55446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Funções de Geometria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Ficam ativas se clicar na geometria do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Funções de geometria simples na maioria.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smtClean="0">
                <a:solidFill>
                  <a:schemeClr val="tx1"/>
                </a:solidFill>
              </a:rPr>
              <a:t>Network </a:t>
            </a:r>
            <a:r>
              <a:rPr lang="pt-PT" sz="2400" b="1" i="1" dirty="0" err="1" smtClean="0">
                <a:solidFill>
                  <a:schemeClr val="tx1"/>
                </a:solidFill>
              </a:rPr>
              <a:t>expansion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permite converter para um diferente tipo de </a:t>
            </a:r>
            <a:r>
              <a:rPr lang="pt-PT" sz="2400" dirty="0" err="1" smtClean="0">
                <a:solidFill>
                  <a:schemeClr val="tx1"/>
                </a:solidFill>
              </a:rPr>
              <a:t>goemetria</a:t>
            </a:r>
            <a:r>
              <a:rPr lang="pt-PT" sz="2400" dirty="0" smtClean="0">
                <a:solidFill>
                  <a:schemeClr val="tx1"/>
                </a:solidFill>
              </a:rPr>
              <a:t> (linhas -&gt; Pontos)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Aggregate</a:t>
            </a:r>
            <a:r>
              <a:rPr lang="pt-PT" sz="2400" dirty="0" smtClean="0">
                <a:solidFill>
                  <a:schemeClr val="tx1"/>
                </a:solidFill>
              </a:rPr>
              <a:t> - Junta geometrias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4193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tangle 38"/>
          <p:cNvSpPr/>
          <p:nvPr/>
        </p:nvSpPr>
        <p:spPr bwMode="auto">
          <a:xfrm>
            <a:off x="6300192" y="1916832"/>
            <a:ext cx="2088232" cy="172819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20072" y="1196752"/>
            <a:ext cx="1872208" cy="5232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800" dirty="0" err="1" smtClean="0">
                <a:solidFill>
                  <a:schemeClr val="bg1"/>
                </a:solidFill>
              </a:rPr>
              <a:t>Geoserver</a:t>
            </a: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1" y="5541235"/>
            <a:ext cx="1552575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836712"/>
            <a:ext cx="78488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Void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Algumas propriedades no </a:t>
            </a:r>
            <a:r>
              <a:rPr lang="pt-PT" sz="2400" b="1" i="1" dirty="0" smtClean="0">
                <a:solidFill>
                  <a:schemeClr val="tx1"/>
                </a:solidFill>
              </a:rPr>
              <a:t>target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r>
              <a:rPr lang="pt-PT" sz="2400" dirty="0" smtClean="0">
                <a:solidFill>
                  <a:schemeClr val="tx1"/>
                </a:solidFill>
              </a:rPr>
              <a:t>, especialmente as obrigatórias podem receber o valor de </a:t>
            </a:r>
            <a:r>
              <a:rPr lang="pt-PT" sz="2400" b="1" i="1" dirty="0" err="1" smtClean="0">
                <a:solidFill>
                  <a:schemeClr val="tx1"/>
                </a:solidFill>
              </a:rPr>
              <a:t>void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As propriedades </a:t>
            </a:r>
            <a:r>
              <a:rPr lang="pt-PT" sz="2400" b="1" i="1" dirty="0" err="1" smtClean="0">
                <a:solidFill>
                  <a:schemeClr val="tx1"/>
                </a:solidFill>
              </a:rPr>
              <a:t>voidable</a:t>
            </a:r>
            <a:r>
              <a:rPr lang="pt-PT" sz="2400" b="1" i="1" dirty="0" smtClean="0">
                <a:solidFill>
                  <a:schemeClr val="tx1"/>
                </a:solidFill>
              </a:rPr>
              <a:t>, </a:t>
            </a:r>
            <a:r>
              <a:rPr lang="pt-PT" sz="2400" dirty="0" smtClean="0">
                <a:solidFill>
                  <a:schemeClr val="tx1"/>
                </a:solidFill>
              </a:rPr>
              <a:t>podem ter uma subpropriedade </a:t>
            </a:r>
            <a:r>
              <a:rPr lang="pt-PT" sz="2400" b="1" i="1" dirty="0" err="1" smtClean="0">
                <a:solidFill>
                  <a:schemeClr val="tx1"/>
                </a:solidFill>
              </a:rPr>
              <a:t>nilReason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r>
              <a:rPr lang="pt-PT" sz="2400" dirty="0" smtClean="0">
                <a:solidFill>
                  <a:schemeClr val="tx1"/>
                </a:solidFill>
              </a:rPr>
              <a:t>Para caracterizar a </a:t>
            </a:r>
            <a:r>
              <a:rPr lang="pt-PT" sz="2400" b="1" i="1" dirty="0" err="1" smtClean="0">
                <a:solidFill>
                  <a:schemeClr val="tx1"/>
                </a:solidFill>
              </a:rPr>
              <a:t>nilReason</a:t>
            </a:r>
            <a:r>
              <a:rPr lang="pt-PT" sz="2400" dirty="0" smtClean="0">
                <a:solidFill>
                  <a:schemeClr val="tx1"/>
                </a:solidFill>
              </a:rPr>
              <a:t> podemos utilizar uma </a:t>
            </a:r>
            <a:r>
              <a:rPr lang="pt-PT" sz="2400" b="1" i="1" dirty="0" err="1" smtClean="0">
                <a:solidFill>
                  <a:schemeClr val="tx1"/>
                </a:solidFill>
              </a:rPr>
              <a:t>codelist</a:t>
            </a:r>
            <a:r>
              <a:rPr lang="pt-PT" sz="2400" b="1" i="1" dirty="0" smtClean="0">
                <a:solidFill>
                  <a:schemeClr val="tx1"/>
                </a:solidFill>
              </a:rPr>
              <a:t> (</a:t>
            </a:r>
            <a:r>
              <a:rPr lang="pt-PT" sz="2400" b="1" i="1" dirty="0" err="1" smtClean="0">
                <a:solidFill>
                  <a:schemeClr val="tx1"/>
                </a:solidFill>
              </a:rPr>
              <a:t>void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reason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value</a:t>
            </a:r>
            <a:r>
              <a:rPr lang="pt-PT" sz="2400" b="1" i="1" dirty="0" smtClean="0">
                <a:solidFill>
                  <a:schemeClr val="tx1"/>
                </a:solidFill>
              </a:rPr>
              <a:t>) </a:t>
            </a:r>
            <a:r>
              <a:rPr lang="pt-PT" sz="2400" dirty="0" smtClean="0">
                <a:solidFill>
                  <a:schemeClr val="tx1"/>
                </a:solidFill>
              </a:rPr>
              <a:t>está no </a:t>
            </a:r>
            <a:r>
              <a:rPr lang="pt-PT" sz="2400" dirty="0" err="1" smtClean="0">
                <a:solidFill>
                  <a:schemeClr val="tx1"/>
                </a:solidFill>
              </a:rPr>
              <a:t>folder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Others</a:t>
            </a:r>
            <a:r>
              <a:rPr lang="pt-PT" sz="24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>
            <a:off x="7956376" y="5829267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7956376" y="6213309"/>
            <a:ext cx="936104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119" y="1340768"/>
            <a:ext cx="315438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525658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Void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reason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value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1"/>
                </a:solidFill>
              </a:rPr>
              <a:t>Pode conter 3 valores: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b="1" i="1" dirty="0" err="1" smtClean="0">
                <a:solidFill>
                  <a:schemeClr val="tx1"/>
                </a:solidFill>
              </a:rPr>
              <a:t>Unknown</a:t>
            </a:r>
            <a:endParaRPr lang="pt-PT" sz="20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The correct value for the specific spatial object is not known to, and not computable by, the data provider. However, a correct value may exist.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Example When the elevation of the water body above the sea level of a certain lake has not been measured, then the reason for a void value of this property would be 'Unknown'.</a:t>
            </a:r>
            <a:endParaRPr lang="pt-PT" sz="1400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0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7884369" y="4221088"/>
            <a:ext cx="936104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6"/>
            <a:ext cx="792088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Void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reason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value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b="1" i="1" dirty="0" err="1" smtClean="0">
                <a:solidFill>
                  <a:schemeClr val="tx1"/>
                </a:solidFill>
              </a:rPr>
              <a:t>Unpopulated</a:t>
            </a:r>
            <a:endParaRPr lang="pt-PT" sz="20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The characteristic is not part of the dataset maintained by the data provider. However, the characteristic may exist in the real world.</a:t>
            </a:r>
          </a:p>
          <a:p>
            <a:pPr algn="just">
              <a:buClr>
                <a:srgbClr val="CC00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EXAMPLE When the "elevation of the water body above the sea level” has not been included in a dataset containing lake spatial objects, then the reason for a void value of this property would be 'Unpopulated’.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b="1" i="1" dirty="0" err="1" smtClean="0">
                <a:solidFill>
                  <a:schemeClr val="tx1"/>
                </a:solidFill>
              </a:rPr>
              <a:t>Withheld</a:t>
            </a:r>
            <a:endParaRPr lang="en-US" sz="20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The characteristic may exist, but is confidential and not divulged by the data provider.</a:t>
            </a:r>
            <a:endParaRPr lang="pt-PT" sz="2000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0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0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7"/>
            <a:ext cx="38004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5"/>
            <a:ext cx="7848872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Sistema de cores dos elementos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800" dirty="0" smtClean="0">
                <a:solidFill>
                  <a:schemeClr val="tx1"/>
                </a:solidFill>
              </a:rPr>
              <a:t>Para identificar os elementos do </a:t>
            </a:r>
            <a:r>
              <a:rPr lang="pt-PT" sz="1800" b="1" i="1" dirty="0" err="1" smtClean="0">
                <a:solidFill>
                  <a:schemeClr val="tx1"/>
                </a:solidFill>
              </a:rPr>
              <a:t>schema</a:t>
            </a:r>
            <a:r>
              <a:rPr lang="pt-PT" sz="1800" dirty="0" smtClean="0">
                <a:solidFill>
                  <a:schemeClr val="tx1"/>
                </a:solidFill>
              </a:rPr>
              <a:t> já mapeados o </a:t>
            </a:r>
            <a:r>
              <a:rPr lang="pt-PT" sz="1800" b="1" i="1" dirty="0" err="1" smtClean="0">
                <a:solidFill>
                  <a:schemeClr val="tx1"/>
                </a:solidFill>
              </a:rPr>
              <a:t>Hale</a:t>
            </a:r>
            <a:r>
              <a:rPr lang="pt-PT" sz="1800" dirty="0" smtClean="0">
                <a:solidFill>
                  <a:schemeClr val="tx1"/>
                </a:solidFill>
              </a:rPr>
              <a:t> utiliza um sistema de cores que nos permitem ter uma noção do trabalho já realizado</a:t>
            </a: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>
            <a:off x="6444208" y="4797152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6228184" y="5589240"/>
            <a:ext cx="720080" cy="86409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84984"/>
            <a:ext cx="3124200" cy="127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784887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Sistema de validação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1"/>
                </a:solidFill>
              </a:rPr>
              <a:t>Verifica se existem inconsistências no mapeamento nomeadamente atributos obrigatórios no </a:t>
            </a:r>
            <a:r>
              <a:rPr lang="pt-PT" sz="2000" b="1" i="1" dirty="0" smtClean="0">
                <a:solidFill>
                  <a:schemeClr val="tx1"/>
                </a:solidFill>
              </a:rPr>
              <a:t>target </a:t>
            </a:r>
            <a:r>
              <a:rPr lang="pt-PT" sz="2000" b="1" i="1" dirty="0" err="1" smtClean="0">
                <a:solidFill>
                  <a:schemeClr val="tx1"/>
                </a:solidFill>
              </a:rPr>
              <a:t>schema</a:t>
            </a:r>
            <a:r>
              <a:rPr lang="pt-PT" sz="2000" dirty="0" smtClean="0">
                <a:solidFill>
                  <a:schemeClr val="tx1"/>
                </a:solidFill>
              </a:rPr>
              <a:t> não mapeado, ou restrições ignoradas. </a:t>
            </a: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5372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53"/>
          <p:cNvGrpSpPr/>
          <p:nvPr/>
        </p:nvGrpSpPr>
        <p:grpSpPr>
          <a:xfrm>
            <a:off x="971600" y="3789040"/>
            <a:ext cx="2232248" cy="2428240"/>
            <a:chOff x="5220072" y="4797152"/>
            <a:chExt cx="2232248" cy="2428240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 flipV="1">
              <a:off x="7020272" y="4797152"/>
              <a:ext cx="432048" cy="72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5220072" y="5517232"/>
              <a:ext cx="2232248" cy="17081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Live </a:t>
              </a:r>
              <a:r>
                <a:rPr kumimoji="0" lang="pt-PT" sz="1400" b="1" i="1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transformation</a:t>
              </a: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 </a:t>
              </a:r>
              <a:r>
                <a:rPr kumimoji="0" lang="pt-PT" sz="1400" b="1" i="1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button</a:t>
              </a:r>
              <a:endPara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  <a:p>
              <a:r>
                <a:rPr lang="pt-PT" sz="1400" dirty="0" smtClean="0">
                  <a:solidFill>
                    <a:schemeClr val="tx2"/>
                  </a:solidFill>
                </a:rPr>
                <a:t>Permite que as instancias carregadas no projeto sejam  transformadas sempre que haja um mapeamento.</a:t>
              </a:r>
              <a:endPara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41" name="Group 53"/>
          <p:cNvGrpSpPr/>
          <p:nvPr/>
        </p:nvGrpSpPr>
        <p:grpSpPr>
          <a:xfrm>
            <a:off x="3563888" y="3789040"/>
            <a:ext cx="2736304" cy="2428820"/>
            <a:chOff x="4716016" y="4581128"/>
            <a:chExt cx="2736304" cy="242882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H="1" flipV="1">
              <a:off x="4716016" y="4581128"/>
              <a:ext cx="792088" cy="9361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5220072" y="5517232"/>
              <a:ext cx="2232248" cy="149271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1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Validate</a:t>
              </a: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 </a:t>
              </a:r>
              <a:r>
                <a:rPr kumimoji="0" lang="pt-PT" sz="1400" b="1" i="1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transformed</a:t>
              </a: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 </a:t>
              </a:r>
              <a:r>
                <a:rPr kumimoji="0" lang="pt-PT" sz="1400" b="1" i="1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instances</a:t>
              </a:r>
              <a:r>
                <a:rPr kumimoji="0" lang="pt-PT" sz="1400" b="1" i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 </a:t>
              </a:r>
              <a:r>
                <a:rPr kumimoji="0" lang="pt-PT" sz="1400" b="1" i="1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automatically</a:t>
              </a:r>
              <a:endPara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  <a:p>
              <a:r>
                <a:rPr lang="pt-PT" sz="1400" dirty="0" smtClean="0">
                  <a:solidFill>
                    <a:schemeClr val="tx2"/>
                  </a:solidFill>
                </a:rPr>
                <a:t>Executa uma validação das instâncias carregadas sempre que haja um mapeamento.</a:t>
              </a:r>
              <a:endPara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Sistema de validação, com erros</a:t>
            </a: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3"/>
            <a:ext cx="8146208" cy="26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53"/>
          <p:cNvGrpSpPr/>
          <p:nvPr/>
        </p:nvGrpSpPr>
        <p:grpSpPr>
          <a:xfrm>
            <a:off x="5004048" y="2348881"/>
            <a:ext cx="2880320" cy="3834426"/>
            <a:chOff x="2699792" y="2924944"/>
            <a:chExt cx="2880320" cy="3834427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V="1">
              <a:off x="2771800" y="2924944"/>
              <a:ext cx="72008" cy="26642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2699792" y="5805264"/>
              <a:ext cx="2880320" cy="95410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0" i="1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Instance</a:t>
              </a:r>
              <a:r>
                <a:rPr kumimoji="0" lang="pt-PT" sz="1400" b="0" i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 </a:t>
              </a:r>
              <a:r>
                <a:rPr kumimoji="0" lang="pt-PT" sz="1400" b="0" i="1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validation</a:t>
              </a:r>
              <a:endParaRPr kumimoji="0" lang="pt-PT" sz="1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1400" dirty="0" smtClean="0">
                  <a:solidFill>
                    <a:schemeClr val="tx2"/>
                  </a:solidFill>
                </a:rPr>
                <a:t>Símbolo </a:t>
              </a:r>
              <a:r>
                <a:rPr lang="pt-PT" sz="1400" i="1" dirty="0" err="1" smtClean="0">
                  <a:solidFill>
                    <a:schemeClr val="tx2"/>
                  </a:solidFill>
                </a:rPr>
                <a:t>Warning</a:t>
              </a:r>
              <a:endParaRPr lang="pt-PT" sz="1400" i="1" dirty="0" smtClean="0">
                <a:solidFill>
                  <a:schemeClr val="tx2"/>
                </a:solidFill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Significa</a:t>
              </a:r>
              <a:r>
                <a:rPr kumimoji="0" lang="pt-PT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 que existem erros</a:t>
              </a:r>
              <a:endPara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2" name="Group 53"/>
          <p:cNvGrpSpPr/>
          <p:nvPr/>
        </p:nvGrpSpPr>
        <p:grpSpPr>
          <a:xfrm>
            <a:off x="2267744" y="3645025"/>
            <a:ext cx="2232248" cy="1891953"/>
            <a:chOff x="5220072" y="3933056"/>
            <a:chExt cx="2232248" cy="1891953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 flipH="1" flipV="1">
              <a:off x="6660232" y="3933056"/>
              <a:ext cx="360040" cy="15841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5220072" y="5517232"/>
              <a:ext cx="2232248" cy="307777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1400" dirty="0" smtClean="0">
                  <a:solidFill>
                    <a:schemeClr val="tx2"/>
                  </a:solidFill>
                </a:rPr>
                <a:t>Total e lista de erros</a:t>
              </a:r>
              <a:endPara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40" y="1585914"/>
            <a:ext cx="90011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Sistema de validação, sem erros</a:t>
            </a: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Definir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Mapping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rules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3.Definir </a:t>
            </a:r>
            <a:r>
              <a:rPr lang="pt-PT" sz="500" dirty="0" err="1" smtClean="0">
                <a:solidFill>
                  <a:srgbClr val="FFFFFF"/>
                </a:solidFill>
              </a:rPr>
              <a:t>mapping</a:t>
            </a:r>
            <a:r>
              <a:rPr lang="pt-PT" sz="500" dirty="0" smtClean="0">
                <a:solidFill>
                  <a:srgbClr val="FFFFFF"/>
                </a:solidFill>
              </a:rPr>
              <a:t> rules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5004048" y="2348881"/>
            <a:ext cx="2880320" cy="3511261"/>
            <a:chOff x="2699792" y="2924944"/>
            <a:chExt cx="2880320" cy="3511261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flipV="1">
              <a:off x="2771800" y="2924944"/>
              <a:ext cx="1512168" cy="266429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2699792" y="5805263"/>
              <a:ext cx="2880320" cy="63094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0" i="1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Instance</a:t>
              </a:r>
              <a:r>
                <a:rPr kumimoji="0" lang="pt-PT" sz="1400" b="0" i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 </a:t>
              </a:r>
              <a:r>
                <a:rPr kumimoji="0" lang="pt-PT" sz="1400" b="0" i="1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Humanst521 BT" pitchFamily="34" charset="0"/>
                </a:rPr>
                <a:t>validation</a:t>
              </a:r>
              <a:endParaRPr kumimoji="0" lang="pt-PT" sz="1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1400" dirty="0" smtClean="0">
                  <a:solidFill>
                    <a:schemeClr val="tx2"/>
                  </a:solidFill>
                </a:rPr>
                <a:t>Símbolo = visto (</a:t>
              </a:r>
              <a:r>
                <a:rPr lang="pt-PT" sz="1400" i="1" dirty="0" err="1" smtClean="0">
                  <a:solidFill>
                    <a:schemeClr val="tx2"/>
                  </a:solidFill>
                </a:rPr>
                <a:t>checked</a:t>
              </a:r>
              <a:r>
                <a:rPr lang="pt-PT" sz="1400" dirty="0" smtClean="0">
                  <a:solidFill>
                    <a:schemeClr val="tx2"/>
                  </a:solidFill>
                </a:rPr>
                <a:t>)</a:t>
              </a:r>
              <a:endParaRPr kumimoji="0" lang="pt-PT" sz="14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3" name="Group 53"/>
          <p:cNvGrpSpPr/>
          <p:nvPr/>
        </p:nvGrpSpPr>
        <p:grpSpPr>
          <a:xfrm>
            <a:off x="2267744" y="3645024"/>
            <a:ext cx="2232248" cy="2107396"/>
            <a:chOff x="5220072" y="3933056"/>
            <a:chExt cx="2232248" cy="2107396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 flipH="1" flipV="1">
              <a:off x="6660232" y="3933056"/>
              <a:ext cx="360040" cy="15841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5220072" y="5517232"/>
              <a:ext cx="2232248" cy="52322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1400" dirty="0" smtClean="0">
                  <a:solidFill>
                    <a:schemeClr val="tx2"/>
                  </a:solidFill>
                </a:rPr>
                <a:t>Lista de erros deixa de existir</a:t>
              </a:r>
              <a:endPara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Humanst521 B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440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189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 Exportar dados quando: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 </a:t>
            </a:r>
            <a:r>
              <a:rPr lang="pt-PT" sz="2400" dirty="0" smtClean="0">
                <a:solidFill>
                  <a:schemeClr val="tx1"/>
                </a:solidFill>
              </a:rPr>
              <a:t>não existem erros reportados no </a:t>
            </a:r>
            <a:r>
              <a:rPr lang="pt-PT" sz="2400" b="1" i="1" dirty="0" err="1" smtClean="0">
                <a:solidFill>
                  <a:schemeClr val="tx1"/>
                </a:solidFill>
              </a:rPr>
              <a:t>Instance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validation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 não existe mais nenhum mapeamento para realizar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não existir </a:t>
            </a:r>
            <a:r>
              <a:rPr lang="pt-PT" sz="2400" b="1" i="1" dirty="0" err="1" smtClean="0">
                <a:solidFill>
                  <a:schemeClr val="tx1"/>
                </a:solidFill>
              </a:rPr>
              <a:t>instance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sampling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525660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400" dirty="0" smtClean="0">
                <a:solidFill>
                  <a:schemeClr val="bg2"/>
                </a:solidFill>
                <a:latin typeface="Humnst777 BT" pitchFamily="34" charset="0"/>
              </a:rPr>
              <a:t>Exportar dados transformados</a:t>
            </a:r>
            <a:endParaRPr lang="pt-PT" sz="24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4.Exportar dados transformados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440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Existem duas formas para transformar dados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 1.</a:t>
            </a:r>
            <a:r>
              <a:rPr lang="pt-PT" sz="2400" dirty="0" smtClean="0">
                <a:solidFill>
                  <a:schemeClr val="tx1"/>
                </a:solidFill>
              </a:rPr>
              <a:t>Transformar as instâncias carregadas no projeto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525660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400" dirty="0" smtClean="0">
                <a:solidFill>
                  <a:schemeClr val="bg2"/>
                </a:solidFill>
                <a:latin typeface="Humnst777 BT" pitchFamily="34" charset="0"/>
              </a:rPr>
              <a:t>Exportar dados transformados</a:t>
            </a:r>
            <a:endParaRPr lang="pt-PT" sz="24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4.Exportar dados transformados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3886200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8388424" y="4149080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6660232" y="2996952"/>
            <a:ext cx="360040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2" y="2636912"/>
            <a:ext cx="454329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 bwMode="auto">
          <a:xfrm>
            <a:off x="179512" y="3933056"/>
            <a:ext cx="28803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4067944" y="4509120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4400" dirty="0" err="1" smtClean="0">
                <a:solidFill>
                  <a:schemeClr val="bg2"/>
                </a:solidFill>
                <a:latin typeface="Humnst777 BT" pitchFamily="34" charset="0"/>
              </a:rPr>
              <a:t>Hale</a:t>
            </a:r>
            <a:r>
              <a:rPr lang="pt-PT" sz="4400" dirty="0" smtClean="0">
                <a:solidFill>
                  <a:schemeClr val="bg2"/>
                </a:solidFill>
                <a:latin typeface="Humnst777 BT" pitchFamily="34" charset="0"/>
              </a:rPr>
              <a:t> Interface</a:t>
            </a:r>
            <a:endParaRPr lang="pt-PT" sz="4400" dirty="0">
              <a:solidFill>
                <a:schemeClr val="bg2"/>
              </a:solidFill>
              <a:latin typeface="Humnst777 B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70"/>
            <a:ext cx="6912768" cy="4792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 bwMode="auto">
          <a:xfrm>
            <a:off x="1403648" y="2636914"/>
            <a:ext cx="244827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Schema</a:t>
            </a:r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</a:rPr>
              <a:t> Explorer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allows you to view the structure of the source (left) and the target (right) schema in various ways and to define mappings between the elements of the schemas. 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umanst521 B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83768" y="4797152"/>
            <a:ext cx="1944216" cy="1046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Properties</a:t>
            </a:r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View</a:t>
            </a:r>
            <a:endParaRPr lang="pt-PT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</a:rPr>
              <a:t>displays information on the current selection</a:t>
            </a:r>
          </a:p>
          <a:p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umanst521 B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32040" y="5013178"/>
            <a:ext cx="2016224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Functions</a:t>
            </a:r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View</a:t>
            </a:r>
            <a:endParaRPr lang="pt-PT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</a:rPr>
              <a:t>shows the available transformation functions, which can be used to define relations. Further information on a selected function will be displayed in the </a:t>
            </a:r>
            <a:r>
              <a:rPr lang="en-US" sz="1200" i="1" dirty="0" smtClean="0">
                <a:solidFill>
                  <a:srgbClr val="0070C0"/>
                </a:solidFill>
              </a:rPr>
              <a:t>Properties</a:t>
            </a:r>
            <a:r>
              <a:rPr lang="en-US" sz="1200" dirty="0" smtClean="0">
                <a:solidFill>
                  <a:srgbClr val="0070C0"/>
                </a:solidFill>
              </a:rPr>
              <a:t> view. 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umanst521 BT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36096" y="2780929"/>
            <a:ext cx="2016224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Alignment</a:t>
            </a:r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view</a:t>
            </a:r>
            <a:endParaRPr lang="pt-PT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</a:rPr>
              <a:t>displays the current alignment per type relation and allows editing or removing mapping cells. 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umanst521 BT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95536" y="5229202"/>
            <a:ext cx="194421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</a:rPr>
              <a:t>Error Log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gives you insight into the application's log messages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umanst521 BT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127776" y="4725146"/>
            <a:ext cx="201622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Report</a:t>
            </a:r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List</a:t>
            </a:r>
            <a:endParaRPr lang="pt-PT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</a:rPr>
              <a:t>provides an overview of the last completed processes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3"/>
            <a:ext cx="32956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440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Existem duas formas para transformar dados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 2.</a:t>
            </a:r>
            <a:r>
              <a:rPr lang="pt-PT" sz="2400" dirty="0" smtClean="0">
                <a:solidFill>
                  <a:schemeClr val="tx1"/>
                </a:solidFill>
              </a:rPr>
              <a:t>Transformar dados externos</a:t>
            </a: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525660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400" dirty="0" smtClean="0">
                <a:solidFill>
                  <a:schemeClr val="bg2"/>
                </a:solidFill>
                <a:latin typeface="Humnst777 BT" pitchFamily="34" charset="0"/>
              </a:rPr>
              <a:t>Exportar dados transformados</a:t>
            </a:r>
            <a:endParaRPr lang="pt-PT" sz="24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4.Exportar dados transformados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75656" y="2420888"/>
            <a:ext cx="936104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203848" y="2636912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83568" y="4365104"/>
            <a:ext cx="784887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1"/>
                </a:solidFill>
              </a:rPr>
              <a:t>Não se recomenda este método para dados com muitas instâncias: no caso da BGRI (~200 000 registos) não chega a terminar. 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1"/>
                </a:solidFill>
              </a:rPr>
              <a:t>Utiliza-se para partilhar o projeto </a:t>
            </a:r>
            <a:r>
              <a:rPr lang="pt-PT" sz="2000" dirty="0" err="1" smtClean="0">
                <a:solidFill>
                  <a:schemeClr val="tx1"/>
                </a:solidFill>
              </a:rPr>
              <a:t>Hale</a:t>
            </a:r>
            <a:r>
              <a:rPr lang="pt-PT" sz="2000" dirty="0" smtClean="0">
                <a:solidFill>
                  <a:schemeClr val="tx1"/>
                </a:solidFill>
              </a:rPr>
              <a:t> com dados de Portugal continental e </a:t>
            </a:r>
            <a:r>
              <a:rPr lang="pt-PT" sz="2000" dirty="0" err="1" smtClean="0">
                <a:solidFill>
                  <a:schemeClr val="tx1"/>
                </a:solidFill>
              </a:rPr>
              <a:t>R.A.’s</a:t>
            </a:r>
            <a:endParaRPr lang="pt-PT" sz="20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i="1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</a:pPr>
            <a:endParaRPr lang="pt-PT" sz="2400" dirty="0" smtClean="0">
              <a:solidFill>
                <a:schemeClr val="tx1"/>
              </a:solidFill>
            </a:endParaRPr>
          </a:p>
          <a:p>
            <a:pPr lvl="1"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700808"/>
            <a:ext cx="449014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 bwMode="auto">
          <a:xfrm>
            <a:off x="683568" y="2996952"/>
            <a:ext cx="1656184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3" y="1772816"/>
            <a:ext cx="45058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5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dirty="0" smtClean="0">
                <a:solidFill>
                  <a:schemeClr val="tx1"/>
                </a:solidFill>
              </a:rPr>
              <a:t>Tipo de formato e outras opções</a:t>
            </a:r>
            <a:endParaRPr lang="pt-PT" sz="2400" dirty="0" smtClean="0">
              <a:solidFill>
                <a:schemeClr val="tx1"/>
              </a:solidFill>
            </a:endParaRPr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440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525660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400" dirty="0" smtClean="0">
                <a:solidFill>
                  <a:schemeClr val="bg2"/>
                </a:solidFill>
                <a:latin typeface="Humnst777 BT" pitchFamily="34" charset="0"/>
              </a:rPr>
              <a:t>Exportar dados transformados</a:t>
            </a:r>
            <a:endParaRPr lang="pt-PT" sz="24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4.Exportar dados transformados</a:t>
            </a: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347864" y="2564904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4355976" y="3212976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2" y="1772816"/>
            <a:ext cx="475896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 bwMode="auto">
          <a:xfrm flipH="1">
            <a:off x="4211960" y="4797152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700809"/>
            <a:ext cx="4788024" cy="368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Arrow Connector 37"/>
          <p:cNvCxnSpPr/>
          <p:nvPr/>
        </p:nvCxnSpPr>
        <p:spPr bwMode="auto">
          <a:xfrm flipH="1">
            <a:off x="4644008" y="4005064"/>
            <a:ext cx="144016" cy="79208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1" y="1700808"/>
            <a:ext cx="4752528" cy="36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Straight Arrow Connector 39"/>
          <p:cNvCxnSpPr/>
          <p:nvPr/>
        </p:nvCxnSpPr>
        <p:spPr bwMode="auto">
          <a:xfrm flipH="1">
            <a:off x="3707904" y="2924944"/>
            <a:ext cx="936104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868144" y="4005064"/>
            <a:ext cx="0" cy="79208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2" y="2924944"/>
            <a:ext cx="52101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78488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eENVplus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Validation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Service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hlinkClick r:id="rId3"/>
              </a:rPr>
              <a:t>http://cloud.epsilon-italia.it/eenvplus_new/</a:t>
            </a:r>
            <a:endParaRPr lang="pt-PT" sz="2400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Só 4 temas validam com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Schematron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dirty="0" smtClean="0">
              <a:solidFill>
                <a:schemeClr val="tx1"/>
              </a:solidFill>
            </a:endParaRPr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440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627784" y="404813"/>
            <a:ext cx="525660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400" dirty="0" smtClean="0">
                <a:solidFill>
                  <a:schemeClr val="bg2"/>
                </a:solidFill>
                <a:latin typeface="Humnst777 BT" pitchFamily="34" charset="0"/>
              </a:rPr>
              <a:t>Validação dados transformados</a:t>
            </a:r>
            <a:endParaRPr lang="pt-PT" sz="24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5.Validar dados transformados</a:t>
            </a: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708920"/>
            <a:ext cx="5832648" cy="34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9828584" y="3140968"/>
            <a:ext cx="1656184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124744"/>
            <a:ext cx="78488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b="1" i="1" dirty="0" err="1" smtClean="0">
                <a:solidFill>
                  <a:schemeClr val="tx1"/>
                </a:solidFill>
              </a:rPr>
              <a:t>Oxygen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i="1" dirty="0" smtClean="0">
                <a:solidFill>
                  <a:schemeClr val="tx1"/>
                </a:solidFill>
              </a:rPr>
              <a:t>Software</a:t>
            </a:r>
            <a:r>
              <a:rPr lang="pt-PT" sz="2400" dirty="0" smtClean="0">
                <a:solidFill>
                  <a:schemeClr val="tx1"/>
                </a:solidFill>
              </a:rPr>
              <a:t> com custos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</a:rPr>
              <a:t>Valida com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Schematron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endParaRPr lang="pt-PT" sz="2400" dirty="0" smtClean="0">
              <a:solidFill>
                <a:schemeClr val="tx1"/>
              </a:solidFill>
            </a:endParaRPr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440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627784" y="404813"/>
            <a:ext cx="525660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400" dirty="0" smtClean="0">
                <a:solidFill>
                  <a:schemeClr val="bg2"/>
                </a:solidFill>
                <a:latin typeface="Humnst777 BT" pitchFamily="34" charset="0"/>
              </a:rPr>
              <a:t>Validação dados transformados</a:t>
            </a:r>
            <a:endParaRPr lang="pt-PT" sz="24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5.Validar dados transformados</a:t>
            </a:r>
          </a:p>
        </p:txBody>
      </p:sp>
      <p:sp>
        <p:nvSpPr>
          <p:cNvPr id="37" name="Down Arrow 36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9612560" y="4005064"/>
            <a:ext cx="1008112" cy="14401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1"/>
            <a:ext cx="10708458" cy="502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39552" y="1490008"/>
            <a:ext cx="79942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A versão 2.9.4 de </a:t>
            </a:r>
            <a:r>
              <a:rPr lang="pt-PT" sz="2400" b="1" i="1" dirty="0" err="1" smtClean="0">
                <a:solidFill>
                  <a:schemeClr val="tx1"/>
                </a:solidFill>
                <a:latin typeface="Humnst777 BT" pitchFamily="34" charset="0"/>
              </a:rPr>
              <a:t>Hale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parece não funcionar bem com proxy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Fundamental para acesso a recursos na Web (</a:t>
            </a:r>
            <a:r>
              <a:rPr lang="pt-PT" sz="2400" b="1" i="1" dirty="0" err="1" smtClean="0">
                <a:solidFill>
                  <a:schemeClr val="tx1"/>
                </a:solidFill>
                <a:latin typeface="Humnst777 BT" pitchFamily="34" charset="0"/>
              </a:rPr>
              <a:t>Codelists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, …)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Como definir </a:t>
            </a:r>
            <a:r>
              <a:rPr lang="pt-PT" sz="2400" i="1" dirty="0" smtClean="0">
                <a:solidFill>
                  <a:schemeClr val="tx1"/>
                </a:solidFill>
                <a:latin typeface="Humnst777 BT" pitchFamily="34" charset="0"/>
              </a:rPr>
              <a:t>proxy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?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pt-PT" sz="2400" dirty="0">
              <a:solidFill>
                <a:schemeClr val="tx1"/>
              </a:solidFill>
              <a:latin typeface="Humnst777 BT" pitchFamily="34" charset="0"/>
            </a:endParaRPr>
          </a:p>
        </p:txBody>
      </p:sp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4400" dirty="0" smtClean="0">
                <a:solidFill>
                  <a:schemeClr val="bg2"/>
                </a:solidFill>
                <a:latin typeface="Humnst777 BT" pitchFamily="34" charset="0"/>
              </a:rPr>
              <a:t>Proxy Server</a:t>
            </a:r>
            <a:endParaRPr lang="pt-PT" sz="4400" dirty="0">
              <a:solidFill>
                <a:schemeClr val="bg2"/>
              </a:solidFill>
              <a:latin typeface="Humnst777 B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4" y="3881985"/>
            <a:ext cx="3648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1008"/>
            <a:ext cx="4496178" cy="26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4400" dirty="0" err="1" smtClean="0">
                <a:solidFill>
                  <a:schemeClr val="bg2"/>
                </a:solidFill>
                <a:latin typeface="Humnst777 BT" pitchFamily="34" charset="0"/>
              </a:rPr>
              <a:t>Hale</a:t>
            </a:r>
            <a:r>
              <a:rPr lang="pt-PT" sz="4400" dirty="0" smtClean="0">
                <a:solidFill>
                  <a:schemeClr val="bg2"/>
                </a:solidFill>
                <a:latin typeface="Humnst777 BT" pitchFamily="34" charset="0"/>
              </a:rPr>
              <a:t> - </a:t>
            </a:r>
            <a:r>
              <a:rPr lang="pt-PT" sz="4400" dirty="0" err="1" smtClean="0">
                <a:solidFill>
                  <a:schemeClr val="bg2"/>
                </a:solidFill>
                <a:latin typeface="Humnst777 BT" pitchFamily="34" charset="0"/>
              </a:rPr>
              <a:t>Workflow</a:t>
            </a:r>
            <a:endParaRPr lang="pt-PT" sz="4400" dirty="0">
              <a:solidFill>
                <a:schemeClr val="bg2"/>
              </a:solidFill>
              <a:latin typeface="Humnst777 B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83768" y="1412776"/>
            <a:ext cx="4968552" cy="72008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1.Importar </a:t>
            </a:r>
            <a:r>
              <a:rPr kumimoji="0" lang="pt-PT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Source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/</a:t>
            </a:r>
            <a:r>
              <a:rPr kumimoji="0" lang="pt-PT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TargetSchemas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5536" y="1340768"/>
            <a:ext cx="2016224" cy="475252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2000" i="1" dirty="0" err="1" smtClean="0">
                <a:solidFill>
                  <a:srgbClr val="FFFFFF"/>
                </a:solidFill>
              </a:rPr>
              <a:t>Workflow</a:t>
            </a:r>
            <a:r>
              <a:rPr lang="pt-PT" sz="2000" i="1" dirty="0" smtClean="0">
                <a:solidFill>
                  <a:srgbClr val="FFFFFF"/>
                </a:solidFill>
              </a:rPr>
              <a:t> </a:t>
            </a:r>
            <a:r>
              <a:rPr lang="pt-PT" sz="2000" dirty="0" smtClean="0">
                <a:solidFill>
                  <a:srgbClr val="FFFFFF"/>
                </a:solidFill>
              </a:rPr>
              <a:t>genérico para transformar CDG de acordo com os requisitos do target </a:t>
            </a:r>
            <a:r>
              <a:rPr lang="pt-PT" sz="2000" dirty="0" err="1" smtClean="0">
                <a:solidFill>
                  <a:srgbClr val="FFFFFF"/>
                </a:solidFill>
              </a:rPr>
              <a:t>Schema</a:t>
            </a:r>
            <a:endParaRPr lang="pt-PT" sz="2000" dirty="0" smtClean="0">
              <a:solidFill>
                <a:srgbClr val="FFFF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84000" y="1772816"/>
            <a:ext cx="4968552" cy="1296144"/>
            <a:chOff x="2484000" y="1772816"/>
            <a:chExt cx="4968552" cy="1296144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484000" y="2348880"/>
              <a:ext cx="4968552" cy="72008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umanst521 BT" pitchFamily="34" charset="0"/>
                </a:rPr>
                <a:t>2.Importar dados</a:t>
              </a:r>
            </a:p>
          </p:txBody>
        </p:sp>
        <p:sp>
          <p:nvSpPr>
            <p:cNvPr id="21" name="Down Arrow 20"/>
            <p:cNvSpPr/>
            <p:nvPr/>
          </p:nvSpPr>
          <p:spPr bwMode="auto">
            <a:xfrm>
              <a:off x="6804248" y="1772816"/>
              <a:ext cx="648072" cy="720080"/>
            </a:xfrm>
            <a:prstGeom prst="downArrow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60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84000" y="2780928"/>
            <a:ext cx="4968552" cy="1224136"/>
            <a:chOff x="2484000" y="2780928"/>
            <a:chExt cx="4968552" cy="1224136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2484000" y="3284984"/>
              <a:ext cx="4968552" cy="72008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umanst521 BT" pitchFamily="34" charset="0"/>
                </a:rPr>
                <a:t>3.Definir </a:t>
              </a:r>
              <a:r>
                <a:rPr kumimoji="0" lang="pt-PT" sz="24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umanst521 BT" pitchFamily="34" charset="0"/>
                </a:rPr>
                <a:t>mapping</a:t>
              </a:r>
              <a:r>
                <a:rPr kumimoji="0" lang="pt-PT" sz="24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umanst521 BT" pitchFamily="34" charset="0"/>
                </a:rPr>
                <a:t> rules</a:t>
              </a:r>
              <a:endPara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2" name="Down Arrow 21"/>
            <p:cNvSpPr/>
            <p:nvPr/>
          </p:nvSpPr>
          <p:spPr bwMode="auto">
            <a:xfrm>
              <a:off x="6804248" y="2780928"/>
              <a:ext cx="648072" cy="720080"/>
            </a:xfrm>
            <a:prstGeom prst="downArrow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60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84000" y="3789040"/>
            <a:ext cx="4968552" cy="1224136"/>
            <a:chOff x="2484000" y="3789040"/>
            <a:chExt cx="4968552" cy="122413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484000" y="4293096"/>
              <a:ext cx="4968552" cy="72008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umanst521 BT" pitchFamily="34" charset="0"/>
                </a:rPr>
                <a:t>4.Exportar dados transformados</a:t>
              </a:r>
            </a:p>
          </p:txBody>
        </p:sp>
        <p:sp>
          <p:nvSpPr>
            <p:cNvPr id="23" name="Down Arrow 22"/>
            <p:cNvSpPr/>
            <p:nvPr/>
          </p:nvSpPr>
          <p:spPr bwMode="auto">
            <a:xfrm>
              <a:off x="6804248" y="3789040"/>
              <a:ext cx="648072" cy="720080"/>
            </a:xfrm>
            <a:prstGeom prst="downArrow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60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Humanst521 BT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84000" y="4797152"/>
            <a:ext cx="4968552" cy="1152128"/>
            <a:chOff x="2484000" y="4797152"/>
            <a:chExt cx="4968552" cy="1152128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484000" y="5229200"/>
              <a:ext cx="4968552" cy="7200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2400" dirty="0" smtClean="0">
                  <a:solidFill>
                    <a:srgbClr val="FFFFFF"/>
                  </a:solidFill>
                </a:rPr>
                <a:t>5.Validar dados transformados</a:t>
              </a:r>
              <a:endPara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endParaRPr>
            </a:p>
          </p:txBody>
        </p:sp>
        <p:sp>
          <p:nvSpPr>
            <p:cNvPr id="24" name="Down Arrow 23"/>
            <p:cNvSpPr/>
            <p:nvPr/>
          </p:nvSpPr>
          <p:spPr bwMode="auto">
            <a:xfrm>
              <a:off x="6804248" y="4797152"/>
              <a:ext cx="648072" cy="720080"/>
            </a:xfrm>
            <a:prstGeom prst="downArrow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60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Humanst521 B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0"/>
          <p:cNvSpPr>
            <a:spLocks noChangeShapeType="1"/>
          </p:cNvSpPr>
          <p:nvPr/>
        </p:nvSpPr>
        <p:spPr bwMode="auto">
          <a:xfrm flipH="1">
            <a:off x="7884368" y="198913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8532068" y="198914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5400000" flipV="1">
            <a:off x="8208840" y="1162052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539552" y="1412776"/>
            <a:ext cx="799427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</a:rPr>
              <a:t> 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Source</a:t>
            </a:r>
            <a:r>
              <a:rPr lang="pt-PT" sz="2400" b="1" i="1" dirty="0" smtClean="0">
                <a:solidFill>
                  <a:schemeClr val="tx1"/>
                </a:solidFill>
              </a:rPr>
              <a:t> </a:t>
            </a:r>
            <a:r>
              <a:rPr lang="pt-PT" sz="2400" b="1" i="1" dirty="0" err="1" smtClean="0">
                <a:solidFill>
                  <a:schemeClr val="tx1"/>
                </a:solidFill>
              </a:rPr>
              <a:t>Schema</a:t>
            </a:r>
            <a:endParaRPr lang="pt-PT" sz="2400" b="1" i="1" dirty="0" smtClean="0">
              <a:solidFill>
                <a:schemeClr val="tx1"/>
              </a:solidFill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Define a estrutura dos dados que desejamos transformar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Várias fontes para dados, incluindo </a:t>
            </a:r>
            <a:r>
              <a:rPr lang="pt-PT" sz="2400" i="1" dirty="0" smtClean="0">
                <a:solidFill>
                  <a:schemeClr val="tx1"/>
                </a:solidFill>
                <a:latin typeface="Humnst777 BT" pitchFamily="34" charset="0"/>
              </a:rPr>
              <a:t>online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 (URL, WFS) , base de dados (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PostgreSQL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/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PostGIS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, </a:t>
            </a:r>
            <a:r>
              <a:rPr lang="pt-PT" sz="2400" dirty="0" err="1" smtClean="0">
                <a:solidFill>
                  <a:schemeClr val="tx1"/>
                </a:solidFill>
                <a:latin typeface="Humnst777 BT" pitchFamily="34" charset="0"/>
              </a:rPr>
              <a:t>SpatiaLite</a:t>
            </a:r>
            <a:r>
              <a:rPr lang="pt-PT" sz="2400" dirty="0" smtClean="0">
                <a:solidFill>
                  <a:schemeClr val="tx1"/>
                </a:solidFill>
                <a:latin typeface="Humnst777 BT" pitchFamily="34" charset="0"/>
              </a:rPr>
              <a:t>)</a:t>
            </a:r>
            <a:endParaRPr lang="pt-PT" sz="2400" dirty="0">
              <a:solidFill>
                <a:schemeClr val="tx1"/>
              </a:solidFill>
              <a:latin typeface="Humnst777 BT" pitchFamily="34" charset="0"/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 rot="5400000" flipV="1">
            <a:off x="8208444" y="4473576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79" name="Text Box 30"/>
          <p:cNvSpPr txBox="1">
            <a:spLocks noChangeArrowheads="1"/>
          </p:cNvSpPr>
          <p:nvPr/>
        </p:nvSpPr>
        <p:spPr bwMode="auto">
          <a:xfrm flipV="1">
            <a:off x="8388424" y="6237313"/>
            <a:ext cx="46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 dirty="0">
                <a:solidFill>
                  <a:srgbClr val="CC301F"/>
                </a:solidFill>
              </a:rPr>
              <a:t>«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2771777" y="404813"/>
            <a:ext cx="468054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Importar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Source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r>
              <a:rPr lang="pt-PT" sz="2800" dirty="0" err="1" smtClean="0">
                <a:solidFill>
                  <a:schemeClr val="bg2"/>
                </a:solidFill>
                <a:latin typeface="Humnst777 BT" pitchFamily="34" charset="0"/>
              </a:rPr>
              <a:t>Schema</a:t>
            </a:r>
            <a:r>
              <a:rPr lang="pt-PT" sz="2800" dirty="0" smtClean="0">
                <a:solidFill>
                  <a:schemeClr val="bg2"/>
                </a:solidFill>
                <a:latin typeface="Humnst777 BT" pitchFamily="34" charset="0"/>
              </a:rPr>
              <a:t> </a:t>
            </a:r>
            <a:endParaRPr lang="pt-PT" sz="2800" dirty="0">
              <a:solidFill>
                <a:schemeClr val="bg2"/>
              </a:solidFill>
              <a:latin typeface="Humnst777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39340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 bwMode="auto">
          <a:xfrm>
            <a:off x="7624918" y="274285"/>
            <a:ext cx="1267305" cy="13636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smtClean="0">
                <a:solidFill>
                  <a:srgbClr val="FFFFFF"/>
                </a:solidFill>
              </a:rPr>
              <a:t>1.Importar </a:t>
            </a:r>
            <a:r>
              <a:rPr lang="pt-PT" sz="500" dirty="0" err="1" smtClean="0">
                <a:solidFill>
                  <a:srgbClr val="FFFFFF"/>
                </a:solidFill>
              </a:rPr>
              <a:t>Source</a:t>
            </a:r>
            <a:r>
              <a:rPr lang="pt-PT" sz="500" dirty="0" smtClean="0">
                <a:solidFill>
                  <a:srgbClr val="FFFFFF"/>
                </a:solidFill>
              </a:rPr>
              <a:t>/</a:t>
            </a:r>
            <a:r>
              <a:rPr lang="pt-PT" sz="500" dirty="0" err="1" smtClean="0">
                <a:solidFill>
                  <a:srgbClr val="FFFFFF"/>
                </a:solidFill>
              </a:rPr>
              <a:t>TargetSchemas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2" y="260648"/>
            <a:ext cx="514269" cy="90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pt-PT" sz="500" dirty="0" err="1" smtClean="0">
                <a:solidFill>
                  <a:srgbClr val="FFFFFF"/>
                </a:solidFill>
              </a:rPr>
              <a:t>Workflow</a:t>
            </a:r>
            <a:r>
              <a:rPr lang="pt-PT" sz="500" dirty="0" smtClean="0">
                <a:solidFill>
                  <a:srgbClr val="FFFFFF"/>
                </a:solidFill>
              </a:rPr>
              <a:t> genérico para transformar CDG de acordo com os requisitos do target </a:t>
            </a:r>
            <a:r>
              <a:rPr lang="pt-PT" sz="500" dirty="0" err="1" smtClean="0">
                <a:solidFill>
                  <a:srgbClr val="FFFFFF"/>
                </a:solidFill>
              </a:rPr>
              <a:t>Schema</a:t>
            </a:r>
            <a:endParaRPr lang="pt-PT" sz="500" dirty="0" smtClean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4977" y="451558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8726922" y="342467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624977" y="628831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8726922" y="53337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24977" y="819739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umanst521 BT" pitchFamily="34" charset="0"/>
              </a:rPr>
              <a:t> 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726922" y="724285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624977" y="997013"/>
            <a:ext cx="1267305" cy="1363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solidFill>
                  <a:srgbClr val="FFFFFF"/>
                </a:solidFill>
              </a:rPr>
              <a:t>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umanst521 BT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8726922" y="915194"/>
            <a:ext cx="165301" cy="136364"/>
          </a:xfrm>
          <a:prstGeom prst="downArrow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6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umanst5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6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umanst521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856E7BB9050C48A8E03CAEF671C527" ma:contentTypeVersion="0" ma:contentTypeDescription="Criar um novo documento." ma:contentTypeScope="" ma:versionID="38ab931ba028fd3e3bb7950407940ef4">
  <xsd:schema xmlns:xsd="http://www.w3.org/2001/XMLSchema" xmlns:xs="http://www.w3.org/2001/XMLSchema" xmlns:p="http://schemas.microsoft.com/office/2006/metadata/properties" xmlns:ns2="5fa08e19-689e-4dae-ba9d-bf70254a2c27" targetNamespace="http://schemas.microsoft.com/office/2006/metadata/properties" ma:root="true" ma:fieldsID="4e0fa844b332d271050e6308f83bfaf8" ns2:_="">
    <xsd:import namespace="5fa08e19-689e-4dae-ba9d-bf70254a2c2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08e19-689e-4dae-ba9d-bf70254a2c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o ID do Documento" ma:description="O valor do ID do documento atribuído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gaçã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fa08e19-689e-4dae-ba9d-bf70254a2c27">Z5SS4SCETDD2-877-9</_dlc_DocId>
    <_dlc_DocIdUrl xmlns="5fa08e19-689e-4dae-ba9d-bf70254a2c27">
      <Url>https://portal.rcc.gov.pt/Inspire/GTI-TE-4/_layouts/DocIdRedir.aspx?ID=Z5SS4SCETDD2-877-9</Url>
      <Description>Z5SS4SCETDD2-877-9</Description>
    </_dlc_DocIdUrl>
  </documentManagement>
</p:properties>
</file>

<file path=customXml/itemProps1.xml><?xml version="1.0" encoding="utf-8"?>
<ds:datastoreItem xmlns:ds="http://schemas.openxmlformats.org/officeDocument/2006/customXml" ds:itemID="{D7C2FF05-005E-4BC7-BB47-D5F248C09C6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C059101-DB01-4B4A-955A-A2F0A74AF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a08e19-689e-4dae-ba9d-bf70254a2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5B85C4-28BA-491F-8BC8-03373EA6BEF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E455D5F-7978-4AAF-8A72-10F73904A4F1}">
  <ds:schemaRefs>
    <ds:schemaRef ds:uri="http://schemas.microsoft.com/office/2006/metadata/properties"/>
    <ds:schemaRef ds:uri="http://schemas.microsoft.com/office/infopath/2007/PartnerControls"/>
    <ds:schemaRef ds:uri="5fa08e19-689e-4dae-ba9d-bf70254a2c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134044</TotalTime>
  <Words>3329</Words>
  <Application>Microsoft Office PowerPoint</Application>
  <PresentationFormat>Apresentação no Ecrã (4:3)</PresentationFormat>
  <Paragraphs>828</Paragraphs>
  <Slides>63</Slides>
  <Notes>63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63</vt:i4>
      </vt:variant>
    </vt:vector>
  </HeadingPairs>
  <TitlesOfParts>
    <vt:vector size="64" baseType="lpstr">
      <vt:lpstr>Default Design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  <vt:lpstr>Diapositivo 51</vt:lpstr>
      <vt:lpstr>Diapositivo 52</vt:lpstr>
      <vt:lpstr>Diapositivo 53</vt:lpstr>
      <vt:lpstr>Diapositivo 54</vt:lpstr>
      <vt:lpstr>Diapositivo 55</vt:lpstr>
      <vt:lpstr>Diapositivo 56</vt:lpstr>
      <vt:lpstr>Diapositivo 57</vt:lpstr>
      <vt:lpstr>Diapositivo 58</vt:lpstr>
      <vt:lpstr>Diapositivo 59</vt:lpstr>
      <vt:lpstr>Diapositivo 60</vt:lpstr>
      <vt:lpstr>Diapositivo 61</vt:lpstr>
      <vt:lpstr>Diapositivo 62</vt:lpstr>
      <vt:lpstr>Diapositivo 63</vt:lpstr>
    </vt:vector>
  </TitlesOfParts>
  <Company>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DPHCN</dc:creator>
  <cp:lastModifiedBy>DGT</cp:lastModifiedBy>
  <cp:revision>296</cp:revision>
  <dcterms:created xsi:type="dcterms:W3CDTF">2004-01-14T16:14:16Z</dcterms:created>
  <dcterms:modified xsi:type="dcterms:W3CDTF">2017-11-08T23:26:27Z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0x0101003D856E7BB9050C48A8E03CAEF671C527</vt:lpwstr>
  </property>
  <property fmtid="{D5CDD505-2E9C-101B-9397-08002B2CF9AE}" pid="4" name="_dlc_DocIdItemGuid">
    <vt:lpwstr>68d756e3-f109-4ca0-ab6d-f62bf7dba86d</vt:lpwstr>
  </property>
</Properties>
</file>